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57" r:id="rId4"/>
    <p:sldId id="259" r:id="rId5"/>
    <p:sldId id="266" r:id="rId6"/>
    <p:sldId id="267" r:id="rId7"/>
    <p:sldId id="258" r:id="rId8"/>
    <p:sldId id="272" r:id="rId9"/>
    <p:sldId id="260" r:id="rId10"/>
    <p:sldId id="261" r:id="rId11"/>
    <p:sldId id="269" r:id="rId12"/>
    <p:sldId id="262" r:id="rId13"/>
    <p:sldId id="263" r:id="rId14"/>
    <p:sldId id="264" r:id="rId15"/>
    <p:sldId id="273" r:id="rId16"/>
    <p:sldId id="274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33" autoAdjust="0"/>
  </p:normalViewPr>
  <p:slideViewPr>
    <p:cSldViewPr>
      <p:cViewPr>
        <p:scale>
          <a:sx n="80" d="100"/>
          <a:sy n="80" d="100"/>
        </p:scale>
        <p:origin x="-127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1602F-6304-4ECC-8DC3-464EAE7991C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1C503-92DF-4173-B82F-98168385D21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5082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C503-92DF-4173-B82F-98168385D21A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1328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3913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4419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522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2091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0617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2585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3537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2122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8213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8752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1709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C608D-6650-4F81-91FB-53DBC998CF17}" type="datetimeFigureOut">
              <a:rPr lang="es-MX" smtClean="0"/>
              <a:pPr/>
              <a:t>04/05/2011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6F8B8-126E-4F0F-9B77-C011921A43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1418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852936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 Financiero Base Efectivo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4048" y="4293096"/>
            <a:ext cx="3128392" cy="1296144"/>
          </a:xfrm>
        </p:spPr>
        <p:txBody>
          <a:bodyPr>
            <a:noAutofit/>
          </a:bodyPr>
          <a:lstStyle/>
          <a:p>
            <a:pPr algn="r"/>
            <a:r>
              <a:rPr lang="es-MX" sz="2400" b="1" dirty="0" smtClean="0"/>
              <a:t>Mayo </a:t>
            </a:r>
            <a:r>
              <a:rPr lang="es-MX" sz="2400" b="1" dirty="0" smtClean="0"/>
              <a:t>2011</a:t>
            </a:r>
          </a:p>
          <a:p>
            <a:pPr algn="r"/>
            <a:r>
              <a:rPr lang="es-MX" sz="2400" b="1" dirty="0" smtClean="0"/>
              <a:t>Mario Gonzalez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xmlns="" val="32096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179512" y="332656"/>
            <a:ext cx="8964488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Financiero Base Efectivo (Cash </a:t>
            </a:r>
            <a:r>
              <a:rPr lang="es-MX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148478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visualización de la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Contribución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arginal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EBITDA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cada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proveedor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 desglosarse hasta el nivel de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datos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Reales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Estimados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Planeados</a:t>
            </a:r>
            <a:endParaRPr lang="es-MX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34900" y="5013176"/>
            <a:ext cx="8435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Ordenándolos de menor a mayor en las CM, en un portafolio de clientes,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proveedores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productos,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pueden coexistir productos ganadores y productos perdedores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correcta interpretación de estas tablas puede ayudarnos a estructurar estrategias que corrijan u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optimicen el portafolio de cliente,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proveedores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sus productos.</a:t>
            </a:r>
            <a:endParaRPr lang="es-MX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2564904"/>
            <a:ext cx="8546652" cy="2213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53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Análisis Estadístico</a:t>
            </a:r>
            <a:br>
              <a:rPr lang="es-MX" dirty="0" smtClean="0"/>
            </a:br>
            <a:r>
              <a:rPr lang="es-MX" sz="3100" dirty="0" smtClean="0"/>
              <a:t>distribuciones de frecuencias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725" t="9022" r="-1953" b="5084"/>
          <a:stretch/>
        </p:blipFill>
        <p:spPr bwMode="auto">
          <a:xfrm>
            <a:off x="179512" y="3068960"/>
            <a:ext cx="482029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4400" y="3068960"/>
            <a:ext cx="4359600" cy="303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39552" y="148478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análisis estadístico nos permite visualizar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objetivamente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portafolio de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clientes y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productos ganadores y perdedores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aislando primeramente los incorregibles e identificando estrategias de mezclas en los demás; ejemplificando con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gráficos de distribución de frecuencias: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3789040"/>
            <a:ext cx="3240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factura nos permite extraer por producto el valor de lo vendido y el saldo proporcional de cartera por cobrar por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 (pro-rata).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lo que es posible contabilizar la cobranza probable de cada cliente,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proveedor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producto.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07504" y="188640"/>
            <a:ext cx="9036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 a través de Flujos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Netos Base Efectivo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456"/>
          <a:stretch/>
        </p:blipFill>
        <p:spPr bwMode="auto">
          <a:xfrm>
            <a:off x="402035" y="1268760"/>
            <a:ext cx="5255815" cy="2285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645024"/>
            <a:ext cx="4690864" cy="290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con línea 2"/>
          <p:cNvSpPr/>
          <p:nvPr/>
        </p:nvSpPr>
        <p:spPr>
          <a:xfrm>
            <a:off x="4613176" y="1628800"/>
            <a:ext cx="672213" cy="1925554"/>
          </a:xfrm>
          <a:prstGeom prst="borderCallout2">
            <a:avLst>
              <a:gd name="adj1" fmla="val 100874"/>
              <a:gd name="adj2" fmla="val 49977"/>
              <a:gd name="adj3" fmla="val 116929"/>
              <a:gd name="adj4" fmla="val 51361"/>
              <a:gd name="adj5" fmla="val 145078"/>
              <a:gd name="adj6" fmla="val 126450"/>
            </a:avLst>
          </a:prstGeom>
          <a:solidFill>
            <a:srgbClr val="FF0000">
              <a:alpha val="24000"/>
            </a:srgbClr>
          </a:solidFill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933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67544" y="188640"/>
            <a:ext cx="8435280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Flujos Netos Base Efectivo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960855" y="1676707"/>
            <a:ext cx="2866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costo de lo vendido es calculado conforme a precios promedios y las piezas vendidas.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3501008"/>
            <a:ext cx="2386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valor de los inventarios por producto es relacionado con el costo de lo vendido y se determina un valor estimado de compras por </a:t>
            </a:r>
            <a:r>
              <a:rPr lang="es-MX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producto. Este </a:t>
            </a:r>
            <a:r>
              <a:rPr lang="es-MX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 vez se relaciona con los saldos por pagar a cada </a:t>
            </a:r>
            <a:r>
              <a:rPr lang="es-MX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proveedor, </a:t>
            </a:r>
            <a:r>
              <a:rPr lang="es-MX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prorrata.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95325" y="6240216"/>
            <a:ext cx="7848872" cy="36933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se llega a los pagos de lo vendido por cliente,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proveedor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producto</a:t>
            </a:r>
          </a:p>
        </p:txBody>
      </p:sp>
      <p:cxnSp>
        <p:nvCxnSpPr>
          <p:cNvPr id="8" name="7 Conector curvado"/>
          <p:cNvCxnSpPr>
            <a:stCxn id="12" idx="3"/>
          </p:cNvCxnSpPr>
          <p:nvPr/>
        </p:nvCxnSpPr>
        <p:spPr>
          <a:xfrm flipV="1">
            <a:off x="8144197" y="6077386"/>
            <a:ext cx="576064" cy="347496"/>
          </a:xfrm>
          <a:prstGeom prst="curvedConnector3">
            <a:avLst>
              <a:gd name="adj1" fmla="val 109525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7160" b="690"/>
          <a:stretch/>
        </p:blipFill>
        <p:spPr bwMode="auto">
          <a:xfrm>
            <a:off x="337469" y="1108050"/>
            <a:ext cx="5371011" cy="2197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8926" y="3648324"/>
            <a:ext cx="6407570" cy="241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Llamada con línea 2"/>
          <p:cNvSpPr/>
          <p:nvPr/>
        </p:nvSpPr>
        <p:spPr>
          <a:xfrm>
            <a:off x="4998167" y="1476593"/>
            <a:ext cx="691264" cy="1881539"/>
          </a:xfrm>
          <a:prstGeom prst="borderCallout2">
            <a:avLst>
              <a:gd name="adj1" fmla="val 102477"/>
              <a:gd name="adj2" fmla="val 49977"/>
              <a:gd name="adj3" fmla="val 110092"/>
              <a:gd name="adj4" fmla="val -32357"/>
              <a:gd name="adj5" fmla="val 141925"/>
              <a:gd name="adj6" fmla="val -33001"/>
            </a:avLst>
          </a:prstGeom>
          <a:solidFill>
            <a:srgbClr val="FF0000">
              <a:alpha val="24000"/>
            </a:srgbClr>
          </a:solidFill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520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1484783"/>
            <a:ext cx="352839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estimación de cobranzas y pagos nos lleva a la estimación del flujo de caja de cada cliente, laboratorio y producto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38937" y="1484783"/>
            <a:ext cx="293743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flujo se le determinan otros conceptos que aproximan aun mas el flujo de efectivo generado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92351" y="378965"/>
            <a:ext cx="8435280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Flujos Netos Base Efectivo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Flecha a la derecha con bandas"/>
          <p:cNvSpPr/>
          <p:nvPr/>
        </p:nvSpPr>
        <p:spPr>
          <a:xfrm rot="5400000">
            <a:off x="2682525" y="2120145"/>
            <a:ext cx="250557" cy="1572126"/>
          </a:xfrm>
          <a:prstGeom prst="stripedRightArrow">
            <a:avLst>
              <a:gd name="adj1" fmla="val 79244"/>
              <a:gd name="adj2" fmla="val 7661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a la derecha con bandas"/>
          <p:cNvSpPr/>
          <p:nvPr/>
        </p:nvSpPr>
        <p:spPr>
          <a:xfrm rot="5400000">
            <a:off x="5982376" y="2120144"/>
            <a:ext cx="250557" cy="1572126"/>
          </a:xfrm>
          <a:prstGeom prst="stripedRightArrow">
            <a:avLst>
              <a:gd name="adj1" fmla="val 79244"/>
              <a:gd name="adj2" fmla="val 7661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6532766" cy="3387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99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199703" y="3105919"/>
            <a:ext cx="5472608" cy="20078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Rectángulo"/>
          <p:cNvSpPr/>
          <p:nvPr/>
        </p:nvSpPr>
        <p:spPr>
          <a:xfrm>
            <a:off x="2484909" y="4147648"/>
            <a:ext cx="3063576" cy="868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MX" dirty="0" smtClean="0"/>
              <a:t>… equivalente </a:t>
            </a:r>
          </a:p>
          <a:p>
            <a:pPr algn="r"/>
            <a:r>
              <a:rPr lang="es-MX" dirty="0" smtClean="0"/>
              <a:t>al capital </a:t>
            </a:r>
          </a:p>
          <a:p>
            <a:pPr algn="r"/>
            <a:r>
              <a:rPr lang="es-MX" dirty="0" smtClean="0"/>
              <a:t>de trabajo</a:t>
            </a:r>
            <a:endParaRPr lang="es-MX" dirty="0"/>
          </a:p>
        </p:txBody>
      </p:sp>
      <p:sp>
        <p:nvSpPr>
          <p:cNvPr id="20" name="19 Rectángulo"/>
          <p:cNvSpPr/>
          <p:nvPr/>
        </p:nvSpPr>
        <p:spPr>
          <a:xfrm>
            <a:off x="220503" y="1340767"/>
            <a:ext cx="8521774" cy="15937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1297" y="346645"/>
            <a:ext cx="8435280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Base Efectivo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bo"/>
          <p:cNvSpPr/>
          <p:nvPr/>
        </p:nvSpPr>
        <p:spPr>
          <a:xfrm>
            <a:off x="322648" y="1504230"/>
            <a:ext cx="1772741" cy="1276698"/>
          </a:xfrm>
          <a:prstGeom prst="cube">
            <a:avLst>
              <a:gd name="adj" fmla="val 998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EBITDA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bo"/>
          <p:cNvSpPr/>
          <p:nvPr/>
        </p:nvSpPr>
        <p:spPr>
          <a:xfrm>
            <a:off x="2789403" y="2296175"/>
            <a:ext cx="1691987" cy="484753"/>
          </a:xfrm>
          <a:prstGeom prst="cube">
            <a:avLst>
              <a:gd name="adj" fmla="val 20410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Impuestos </a:t>
            </a:r>
          </a:p>
          <a:p>
            <a:pPr algn="ctr"/>
            <a:r>
              <a:rPr lang="es-MX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 efecto depreciación)</a:t>
            </a:r>
            <a:endParaRPr lang="es-MX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bo"/>
          <p:cNvSpPr/>
          <p:nvPr/>
        </p:nvSpPr>
        <p:spPr>
          <a:xfrm>
            <a:off x="2789403" y="1504229"/>
            <a:ext cx="1691987" cy="791945"/>
          </a:xfrm>
          <a:prstGeom prst="cube">
            <a:avLst>
              <a:gd name="adj" fmla="val 1688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NOPAT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549909" y="3253322"/>
            <a:ext cx="1466788" cy="8759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Cuentas por Pagar a Proveedores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549909" y="4465173"/>
            <a:ext cx="1466788" cy="5023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cs typeface="Arial" pitchFamily="34" charset="0"/>
              </a:rPr>
              <a:t>Capital Aportado</a:t>
            </a:r>
            <a:endParaRPr lang="es-MX" sz="1400" b="1" dirty="0">
              <a:cs typeface="Arial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551595" y="4167793"/>
            <a:ext cx="1465102" cy="27080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Deuda Bancaria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307317" y="4265464"/>
            <a:ext cx="1577068" cy="692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Inventarios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13123" y="3239207"/>
            <a:ext cx="1578369" cy="9765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Cuentas por Cobrar a Clientes</a:t>
            </a:r>
          </a:p>
        </p:txBody>
      </p:sp>
      <p:sp>
        <p:nvSpPr>
          <p:cNvPr id="19" name="18 Flecha a la derecha con bandas"/>
          <p:cNvSpPr/>
          <p:nvPr/>
        </p:nvSpPr>
        <p:spPr>
          <a:xfrm>
            <a:off x="2080058" y="3645024"/>
            <a:ext cx="337407" cy="966690"/>
          </a:xfrm>
          <a:prstGeom prst="stripedRightArrow">
            <a:avLst>
              <a:gd name="adj1" fmla="val 66552"/>
              <a:gd name="adj2" fmla="val 7425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Flecha a la derecha con bandas"/>
          <p:cNvSpPr/>
          <p:nvPr/>
        </p:nvSpPr>
        <p:spPr>
          <a:xfrm>
            <a:off x="2210966" y="1638325"/>
            <a:ext cx="432048" cy="966690"/>
          </a:xfrm>
          <a:prstGeom prst="stripedRightArrow">
            <a:avLst>
              <a:gd name="adj1" fmla="val 66552"/>
              <a:gd name="adj2" fmla="val 7425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CuadroTexto"/>
          <p:cNvSpPr txBox="1"/>
          <p:nvPr/>
        </p:nvSpPr>
        <p:spPr>
          <a:xfrm>
            <a:off x="5903763" y="1612865"/>
            <a:ext cx="3060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Generación flujo operativo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157700" y="3253322"/>
            <a:ext cx="1390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invertido</a:t>
            </a:r>
            <a:endParaRPr lang="es-MX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27 Flecha a la derecha con bandas"/>
          <p:cNvSpPr/>
          <p:nvPr/>
        </p:nvSpPr>
        <p:spPr>
          <a:xfrm>
            <a:off x="5741268" y="3626494"/>
            <a:ext cx="291083" cy="966690"/>
          </a:xfrm>
          <a:prstGeom prst="stripedRightArrow">
            <a:avLst>
              <a:gd name="adj1" fmla="val 66552"/>
              <a:gd name="adj2" fmla="val 7425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Esquina doblada"/>
          <p:cNvSpPr/>
          <p:nvPr/>
        </p:nvSpPr>
        <p:spPr>
          <a:xfrm>
            <a:off x="6125691" y="3399803"/>
            <a:ext cx="2616586" cy="1463403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MENOS</a:t>
            </a:r>
          </a:p>
          <a:p>
            <a:pPr algn="ctr">
              <a:spcBef>
                <a:spcPts val="600"/>
              </a:spcBef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 del Capital invertido</a:t>
            </a:r>
          </a:p>
          <a:p>
            <a:pPr algn="ctr"/>
            <a:r>
              <a:rPr lang="es-MX" sz="1600" dirty="0" smtClean="0"/>
              <a:t>[%WAAC x </a:t>
            </a:r>
            <a:r>
              <a:rPr lang="es-MX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Invertido</a:t>
            </a:r>
            <a:r>
              <a:rPr lang="es-MX" sz="1600" dirty="0" smtClean="0"/>
              <a:t>]</a:t>
            </a:r>
            <a:endParaRPr lang="es-MX" sz="1600" dirty="0"/>
          </a:p>
        </p:txBody>
      </p:sp>
      <p:sp>
        <p:nvSpPr>
          <p:cNvPr id="30" name="29 Flecha a la derecha con bandas"/>
          <p:cNvSpPr/>
          <p:nvPr/>
        </p:nvSpPr>
        <p:spPr>
          <a:xfrm rot="5400000">
            <a:off x="7267078" y="2544302"/>
            <a:ext cx="333809" cy="1291575"/>
          </a:xfrm>
          <a:prstGeom prst="stripedRightArrow">
            <a:avLst>
              <a:gd name="adj1" fmla="val 66552"/>
              <a:gd name="adj2" fmla="val 7425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Cubo"/>
          <p:cNvSpPr/>
          <p:nvPr/>
        </p:nvSpPr>
        <p:spPr>
          <a:xfrm>
            <a:off x="6125691" y="5318323"/>
            <a:ext cx="2616586" cy="1224136"/>
          </a:xfrm>
          <a:prstGeom prst="cube">
            <a:avLst>
              <a:gd name="adj" fmla="val 1799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 Financiero</a:t>
            </a:r>
          </a:p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 a Base Efectivo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31 Flecha a la derecha con bandas"/>
          <p:cNvSpPr/>
          <p:nvPr/>
        </p:nvSpPr>
        <p:spPr>
          <a:xfrm rot="5400000">
            <a:off x="7282533" y="4439318"/>
            <a:ext cx="302897" cy="1291575"/>
          </a:xfrm>
          <a:prstGeom prst="stripedRightArrow">
            <a:avLst>
              <a:gd name="adj1" fmla="val 66552"/>
              <a:gd name="adj2" fmla="val 7425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170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21297" y="346645"/>
            <a:ext cx="8435280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EVA, Base Efectivo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297" y="2109688"/>
            <a:ext cx="8358800" cy="290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Proceso alternativo"/>
          <p:cNvSpPr/>
          <p:nvPr/>
        </p:nvSpPr>
        <p:spPr>
          <a:xfrm>
            <a:off x="4255393" y="2636912"/>
            <a:ext cx="3096344" cy="2444824"/>
          </a:xfrm>
          <a:prstGeom prst="flowChartAlternateProcess">
            <a:avLst/>
          </a:prstGeom>
          <a:solidFill>
            <a:schemeClr val="bg2">
              <a:lumMod val="5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4638937" y="5116542"/>
            <a:ext cx="2525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de TRABAJO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7" y="2636912"/>
            <a:ext cx="2808313" cy="24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1545127" y="5116542"/>
            <a:ext cx="2525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GENERACION OPERATIVA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Llamada con línea 2 (barra de énfasis)"/>
          <p:cNvSpPr/>
          <p:nvPr/>
        </p:nvSpPr>
        <p:spPr>
          <a:xfrm>
            <a:off x="4255393" y="5635288"/>
            <a:ext cx="3349817" cy="360040"/>
          </a:xfrm>
          <a:prstGeom prst="accentCallout2">
            <a:avLst>
              <a:gd name="adj1" fmla="val 50497"/>
              <a:gd name="adj2" fmla="val 100952"/>
              <a:gd name="adj3" fmla="val 50497"/>
              <a:gd name="adj4" fmla="val 104941"/>
              <a:gd name="adj5" fmla="val -159991"/>
              <a:gd name="adj6" fmla="val 104542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 del Capital Invertido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Llamada con línea 2 (barra de énfasis)"/>
          <p:cNvSpPr/>
          <p:nvPr/>
        </p:nvSpPr>
        <p:spPr>
          <a:xfrm>
            <a:off x="421298" y="1444611"/>
            <a:ext cx="7428512" cy="360040"/>
          </a:xfrm>
          <a:prstGeom prst="accentCallout2">
            <a:avLst>
              <a:gd name="adj1" fmla="val 47851"/>
              <a:gd name="adj2" fmla="val 100595"/>
              <a:gd name="adj3" fmla="val 47853"/>
              <a:gd name="adj4" fmla="val 106899"/>
              <a:gd name="adj5" fmla="val 358535"/>
              <a:gd name="adj6" fmla="val 107012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 (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added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8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Agenda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 Financiero Base Efectivo (Cash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lvl="2"/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Contribución Marginal</a:t>
            </a:r>
          </a:p>
          <a:p>
            <a:pPr lvl="2"/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EBITDA</a:t>
            </a:r>
          </a:p>
          <a:p>
            <a:pPr lvl="2">
              <a:buNone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</a:t>
            </a:r>
            <a:endPara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MX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MX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MX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través de Flujos Netos Base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Efectivo.</a:t>
            </a:r>
          </a:p>
          <a:p>
            <a:pPr>
              <a:buNone/>
            </a:pPr>
            <a:endPara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MX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EVA, Base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Efectivo </a:t>
            </a:r>
          </a:p>
          <a:p>
            <a:pPr lvl="2"/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Incluye metodología de identificación del Costo de Capital individualizado.</a:t>
            </a: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MX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sz="3200" b="1" dirty="0" smtClean="0"/>
              <a:t>Desempeño Financiero </a:t>
            </a:r>
            <a:r>
              <a:rPr lang="es-MX" sz="3200" b="1" dirty="0" smtClean="0">
                <a:effectLst/>
              </a:rPr>
              <a:t>Base Efectivo</a:t>
            </a:r>
            <a:br>
              <a:rPr lang="es-MX" sz="3200" b="1" dirty="0" smtClean="0">
                <a:effectLst/>
              </a:rPr>
            </a:br>
            <a:r>
              <a:rPr lang="es-MX" sz="3200" b="1" dirty="0" smtClean="0">
                <a:effectLst/>
              </a:rPr>
              <a:t> [Cash </a:t>
            </a:r>
            <a:r>
              <a:rPr lang="es-MX" sz="3200" b="1" dirty="0" err="1" smtClean="0">
                <a:effectLst/>
              </a:rPr>
              <a:t>Basis</a:t>
            </a:r>
            <a:r>
              <a:rPr lang="es-MX" sz="3200" b="1" dirty="0" smtClean="0">
                <a:effectLst/>
              </a:rPr>
              <a:t>]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b="1" dirty="0" smtClean="0"/>
              <a:t>Es un método de medición de Desempeño Financiero que </a:t>
            </a:r>
            <a:r>
              <a:rPr lang="es-MX" sz="2000" b="1" dirty="0" smtClean="0">
                <a:solidFill>
                  <a:srgbClr val="00B0F0"/>
                </a:solidFill>
              </a:rPr>
              <a:t>evalúa y reconoce </a:t>
            </a:r>
            <a:r>
              <a:rPr lang="es-MX" sz="2000" b="1" dirty="0" smtClean="0"/>
              <a:t>los ingresos y gastos en el tiempo en el que el </a:t>
            </a:r>
            <a:r>
              <a:rPr lang="es-MX" sz="2000" b="1" dirty="0" smtClean="0">
                <a:solidFill>
                  <a:srgbClr val="00B0F0"/>
                </a:solidFill>
              </a:rPr>
              <a:t>efectivo</a:t>
            </a:r>
            <a:r>
              <a:rPr lang="es-MX" sz="2000" b="1" dirty="0" smtClean="0"/>
              <a:t> es físicamente recibido o </a:t>
            </a:r>
            <a:r>
              <a:rPr lang="es-MX" sz="2000" b="1" dirty="0" smtClean="0">
                <a:solidFill>
                  <a:srgbClr val="00B0F0"/>
                </a:solidFill>
              </a:rPr>
              <a:t>pagado</a:t>
            </a:r>
            <a:r>
              <a:rPr lang="es-MX" sz="2000" b="1" dirty="0" smtClean="0"/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s-MX" sz="1600" dirty="0" smtClean="0">
                <a:effectLst/>
              </a:rPr>
              <a:t>Este método contrasta con el método de contabilidad tradicional, en que este </a:t>
            </a:r>
            <a:r>
              <a:rPr lang="es-MX" sz="1600" dirty="0" smtClean="0"/>
              <a:t>requiere </a:t>
            </a:r>
            <a:r>
              <a:rPr lang="es-MX" sz="1600" dirty="0"/>
              <a:t>reconocer </a:t>
            </a:r>
            <a:r>
              <a:rPr lang="es-MX" sz="1600" dirty="0" smtClean="0"/>
              <a:t>y registrar los ingresos en </a:t>
            </a:r>
            <a:r>
              <a:rPr lang="es-MX" sz="1600" dirty="0" smtClean="0">
                <a:effectLst/>
              </a:rPr>
              <a:t>el tiempo que estos son ganados (pero no necesariamente cobrados) y registrar los gastos cuando se incurren como una obligación o pasivo (pero no necesariamente son pagados).</a:t>
            </a:r>
          </a:p>
          <a:p>
            <a:pPr marL="0" indent="0">
              <a:buNone/>
            </a:pPr>
            <a:r>
              <a:rPr lang="es-MX" sz="2000" b="1" dirty="0" smtClean="0"/>
              <a:t>En una empresa mayorista, como </a:t>
            </a:r>
            <a:r>
              <a:rPr lang="es-MX" sz="2000" b="1" dirty="0" smtClean="0">
                <a:solidFill>
                  <a:srgbClr val="002060"/>
                </a:solidFill>
              </a:rPr>
              <a:t>FANASA</a:t>
            </a:r>
            <a:r>
              <a:rPr lang="es-MX" sz="2000" b="1" dirty="0" smtClean="0"/>
              <a:t>, con alto volumen transaccional y de un requerimiento de liquidez inmediato, utilizar esta alternativa de contabilización representa visualizar la </a:t>
            </a:r>
            <a:r>
              <a:rPr lang="es-MX" sz="2000" b="1" dirty="0" smtClean="0">
                <a:solidFill>
                  <a:srgbClr val="00B0F0"/>
                </a:solidFill>
              </a:rPr>
              <a:t>rentabilidad</a:t>
            </a:r>
            <a:r>
              <a:rPr lang="es-MX" sz="2000" b="1" dirty="0" smtClean="0"/>
              <a:t> de manera mas </a:t>
            </a:r>
            <a:r>
              <a:rPr lang="es-MX" sz="2000" b="1" dirty="0" smtClean="0">
                <a:solidFill>
                  <a:srgbClr val="00B0F0"/>
                </a:solidFill>
              </a:rPr>
              <a:t>expedita </a:t>
            </a:r>
            <a:r>
              <a:rPr lang="es-MX" sz="2000" b="1" dirty="0" smtClean="0"/>
              <a:t>y detallada por dimensión estratégica que sirva para una</a:t>
            </a:r>
            <a:r>
              <a:rPr lang="es-MX" sz="2000" b="1" dirty="0" smtClean="0">
                <a:solidFill>
                  <a:srgbClr val="00B0F0"/>
                </a:solidFill>
              </a:rPr>
              <a:t> Toma de Decisiones</a:t>
            </a:r>
            <a:r>
              <a:rPr lang="es-MX" sz="2000" b="1" dirty="0" smtClean="0"/>
              <a:t> </a:t>
            </a:r>
            <a:r>
              <a:rPr lang="es-MX" sz="2000" b="1" dirty="0" smtClean="0"/>
              <a:t>efectiva;</a:t>
            </a:r>
            <a:r>
              <a:rPr lang="es-MX" sz="2000" b="1" dirty="0" smtClean="0"/>
              <a:t> priorizando acciones y alocando capital correctamente a través del uso de</a:t>
            </a:r>
            <a:r>
              <a:rPr lang="es-MX" sz="2000" b="1" dirty="0" smtClean="0"/>
              <a:t> Indicadores de Desempeño como </a:t>
            </a:r>
            <a:r>
              <a:rPr lang="es-MX" sz="2000" b="1" dirty="0" smtClean="0">
                <a:solidFill>
                  <a:srgbClr val="00B0F0"/>
                </a:solidFill>
              </a:rPr>
              <a:t>CM, EBITDA y EVA </a:t>
            </a:r>
            <a:r>
              <a:rPr lang="es-MX" sz="2000" b="1" dirty="0" smtClean="0"/>
              <a:t>detallado. </a:t>
            </a:r>
            <a:endPara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s-MX" sz="1600" dirty="0" smtClean="0"/>
              <a:t>Una salvedad en la Contabilidad </a:t>
            </a:r>
            <a:r>
              <a:rPr lang="es-MX" sz="1600" dirty="0"/>
              <a:t>B</a:t>
            </a:r>
            <a:r>
              <a:rPr lang="es-MX" sz="1600" dirty="0" smtClean="0"/>
              <a:t>ase de Efectivo es que puede ser menos precisa en el corto plazo que una contabilidad tradicional al no incluir provisiones y gastos amortizables.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xmlns="" val="19832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38138"/>
          </a:xfrm>
        </p:spPr>
        <p:txBody>
          <a:bodyPr>
            <a:normAutofit/>
          </a:bodyPr>
          <a:lstStyle/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 Financiero de los Ingresos</a:t>
            </a:r>
            <a:b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Efectivo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 smtClean="0"/>
              <a:t>La obtención de los registros de ingresos en FANASA es a través </a:t>
            </a:r>
            <a:r>
              <a:rPr lang="es-MX" dirty="0" smtClean="0"/>
              <a:t>aplicaciones y </a:t>
            </a:r>
            <a:r>
              <a:rPr lang="es-MX" dirty="0" smtClean="0">
                <a:solidFill>
                  <a:srgbClr val="00B0F0"/>
                </a:solidFill>
              </a:rPr>
              <a:t>bases de datos </a:t>
            </a:r>
            <a:r>
              <a:rPr lang="es-MX" dirty="0" smtClean="0"/>
              <a:t>que permiten extraer todos los datos involucrados en el proceso de venta, </a:t>
            </a:r>
            <a:r>
              <a:rPr lang="es-MX" dirty="0" smtClean="0">
                <a:solidFill>
                  <a:srgbClr val="00B0F0"/>
                </a:solidFill>
              </a:rPr>
              <a:t>documento por documento</a:t>
            </a:r>
            <a:r>
              <a:rPr lang="es-MX" dirty="0" smtClean="0"/>
              <a:t>. Estos son obtenidos de una factura, notas de crédito, entre otros documentos, que en resumen se integran de los siguientes rubros: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0727362"/>
              </p:ext>
            </p:extLst>
          </p:nvPr>
        </p:nvGraphicFramePr>
        <p:xfrm>
          <a:off x="539553" y="2996952"/>
          <a:ext cx="4107334" cy="353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856652"/>
                <a:gridCol w="104240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MX" sz="1400" dirty="0" smtClean="0"/>
                        <a:t>Rubros</a:t>
                      </a:r>
                      <a:r>
                        <a:rPr lang="es-MX" sz="1400" baseline="0" dirty="0" smtClean="0"/>
                        <a:t> de una factura o nota de crédito</a:t>
                      </a:r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En</a:t>
                      </a:r>
                      <a:r>
                        <a:rPr lang="es-MX" sz="1050" baseline="0" dirty="0" smtClean="0"/>
                        <a:t> cortes de periodos acumulados</a:t>
                      </a:r>
                      <a:endParaRPr lang="es-MX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+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Piezas</a:t>
                      </a:r>
                      <a:r>
                        <a:rPr lang="es-MX" sz="1600" baseline="0" dirty="0" smtClean="0"/>
                        <a:t> facturadas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Piezas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-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Piezas devueltas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Piezas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=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Piezas vendidas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Piezas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+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Ventas Totales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$ pesos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-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Cancelaciones y Devoluciones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$ pesos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=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Ventas Brutas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$ pesos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-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Descuentos</a:t>
                      </a:r>
                      <a:r>
                        <a:rPr lang="es-MX" sz="1600" baseline="0" dirty="0" smtClean="0"/>
                        <a:t> Comerciales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$ pesos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=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Ventas Netas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$ pesos</a:t>
                      </a:r>
                      <a:endParaRPr lang="es-MX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4856365"/>
              </p:ext>
            </p:extLst>
          </p:nvPr>
        </p:nvGraphicFramePr>
        <p:xfrm>
          <a:off x="5004048" y="2996952"/>
          <a:ext cx="376531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456016"/>
                <a:gridCol w="110101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MX" dirty="0" smtClean="0"/>
                        <a:t>Rubros de la cartera </a:t>
                      </a:r>
                    </a:p>
                    <a:p>
                      <a:r>
                        <a:rPr lang="es-MX" dirty="0" smtClean="0"/>
                        <a:t>de clientes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En</a:t>
                      </a:r>
                      <a:r>
                        <a:rPr lang="es-MX" sz="1200" baseline="0" dirty="0" smtClean="0"/>
                        <a:t> cortes de periodos acumulados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Cartera inicial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</a:t>
                      </a:r>
                      <a:r>
                        <a:rPr lang="es-MX" baseline="0" dirty="0" smtClean="0"/>
                        <a:t> pesos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Ventas</a:t>
                      </a:r>
                      <a:r>
                        <a:rPr lang="es-MX" baseline="0" dirty="0" smtClean="0"/>
                        <a:t> Netas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 pesos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Cartera</a:t>
                      </a:r>
                      <a:r>
                        <a:rPr lang="es-MX" baseline="0" dirty="0" smtClean="0"/>
                        <a:t> final (a la fecha)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</a:t>
                      </a:r>
                      <a:r>
                        <a:rPr lang="es-MX" baseline="0" dirty="0" smtClean="0"/>
                        <a:t> pesos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=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Cobranza</a:t>
                      </a:r>
                      <a:r>
                        <a:rPr lang="es-MX" baseline="0" dirty="0" smtClean="0"/>
                        <a:t> o efectivo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 pesos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6 Conector angular"/>
          <p:cNvCxnSpPr/>
          <p:nvPr/>
        </p:nvCxnSpPr>
        <p:spPr>
          <a:xfrm rot="5400000" flipH="1" flipV="1">
            <a:off x="3743908" y="5121188"/>
            <a:ext cx="2232248" cy="288032"/>
          </a:xfrm>
          <a:prstGeom prst="bentConnector3">
            <a:avLst>
              <a:gd name="adj1" fmla="val 99768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5508104" y="5457998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rubro es obtenido por artículo, 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proveedor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cliente 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detallista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36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Dimensiones Estratégicas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12568"/>
          </a:xfrm>
        </p:spPr>
        <p:txBody>
          <a:bodyPr>
            <a:noAutofit/>
          </a:bodyPr>
          <a:lstStyle/>
          <a:p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dimensiones estratégicas para la evaluación de desempeño a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detalle:</a:t>
            </a:r>
          </a:p>
          <a:p>
            <a:pPr marL="457200" indent="-457200">
              <a:buAutoNum type="arabicPeriod"/>
            </a:pPr>
            <a:r>
              <a:rPr lang="es-MX" sz="2400" dirty="0" smtClean="0"/>
              <a:t>Cifras </a:t>
            </a:r>
            <a:r>
              <a:rPr lang="es-MX" sz="2400" dirty="0" smtClean="0"/>
              <a:t>reales, planeadas y </a:t>
            </a:r>
            <a:r>
              <a:rPr lang="es-MX" sz="2400" dirty="0" smtClean="0"/>
              <a:t>estimadas.</a:t>
            </a:r>
          </a:p>
          <a:p>
            <a:pPr marL="457200" indent="-457200">
              <a:buAutoNum type="arabicPeriod"/>
            </a:pPr>
            <a:r>
              <a:rPr lang="es-MX" sz="2400" dirty="0" smtClean="0"/>
              <a:t>Producto </a:t>
            </a:r>
            <a:r>
              <a:rPr lang="es-MX" sz="2400" dirty="0" smtClean="0"/>
              <a:t>y tipo de </a:t>
            </a:r>
            <a:r>
              <a:rPr lang="es-MX" sz="2400" dirty="0" smtClean="0"/>
              <a:t>producto.</a:t>
            </a:r>
          </a:p>
          <a:p>
            <a:pPr marL="457200" indent="-457200">
              <a:buAutoNum type="arabicPeriod"/>
            </a:pPr>
            <a:r>
              <a:rPr lang="es-MX" sz="2400" dirty="0" smtClean="0"/>
              <a:t>Cliente </a:t>
            </a:r>
            <a:r>
              <a:rPr lang="es-MX" sz="2400" dirty="0" smtClean="0"/>
              <a:t>y grupo de </a:t>
            </a:r>
            <a:r>
              <a:rPr lang="es-MX" sz="2400" dirty="0" smtClean="0"/>
              <a:t>clientes.</a:t>
            </a:r>
          </a:p>
          <a:p>
            <a:pPr marL="457200" indent="-457200">
              <a:buAutoNum type="arabicPeriod"/>
            </a:pPr>
            <a:r>
              <a:rPr lang="es-MX" sz="2400" dirty="0" smtClean="0"/>
              <a:t>Proveedores</a:t>
            </a:r>
            <a:r>
              <a:rPr lang="es-MX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s-MX" sz="2400" dirty="0" smtClean="0"/>
              <a:t>Canal </a:t>
            </a:r>
            <a:r>
              <a:rPr lang="es-MX" sz="2400" dirty="0" smtClean="0"/>
              <a:t>de distribución o método </a:t>
            </a:r>
            <a:r>
              <a:rPr lang="es-MX" sz="2400" dirty="0" smtClean="0"/>
              <a:t>productivo</a:t>
            </a:r>
          </a:p>
          <a:p>
            <a:pPr marL="457200" indent="-457200">
              <a:buNone/>
            </a:pPr>
            <a:endParaRPr lang="es-MX" sz="2400" dirty="0" smtClean="0"/>
          </a:p>
          <a:p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parámetros de medición financiera:</a:t>
            </a:r>
          </a:p>
          <a:p>
            <a:pPr lvl="1"/>
            <a:r>
              <a:rPr lang="es-MX" sz="2400" dirty="0" smtClean="0"/>
              <a:t>Volumen, valores de ingresos y egresos</a:t>
            </a:r>
          </a:p>
          <a:p>
            <a:pPr lvl="1"/>
            <a:r>
              <a:rPr lang="es-MX" sz="2400" dirty="0" smtClean="0"/>
              <a:t>Contribución marginal, EBITDA, EVA (cash </a:t>
            </a:r>
            <a:r>
              <a:rPr lang="es-MX" sz="2400" dirty="0" err="1" smtClean="0"/>
              <a:t>basis</a:t>
            </a:r>
            <a:r>
              <a:rPr lang="es-MX" sz="2400" dirty="0" smtClean="0"/>
              <a:t>)</a:t>
            </a:r>
          </a:p>
          <a:p>
            <a:pPr lvl="1"/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72200" y="188640"/>
            <a:ext cx="2664296" cy="7888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Práctico</a:t>
            </a: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640"/>
            <a:ext cx="5904656" cy="270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3177318"/>
            <a:ext cx="7471968" cy="3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Elipse"/>
          <p:cNvSpPr/>
          <p:nvPr/>
        </p:nvSpPr>
        <p:spPr>
          <a:xfrm>
            <a:off x="467544" y="3177318"/>
            <a:ext cx="7632848" cy="3564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059832" y="3184214"/>
            <a:ext cx="2664296" cy="788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 por producto y proveedor</a:t>
            </a:r>
            <a:endParaRPr lang="es-MX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727365" y="260648"/>
            <a:ext cx="2664296" cy="788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 por cliente y grupo de clientes</a:t>
            </a:r>
            <a:endParaRPr lang="es-MX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Elipse"/>
          <p:cNvSpPr/>
          <p:nvPr/>
        </p:nvSpPr>
        <p:spPr>
          <a:xfrm>
            <a:off x="467544" y="44624"/>
            <a:ext cx="5760641" cy="27089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Autofit/>
          </a:bodyPr>
          <a:lstStyle/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 Financiero de los Egresos</a:t>
            </a:r>
            <a:b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Efectivo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3967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 smtClean="0"/>
              <a:t>La obtención de los registros de egresos en FANASA es a través </a:t>
            </a:r>
            <a:r>
              <a:rPr lang="es-MX" dirty="0" smtClean="0"/>
              <a:t>aplicaciones y bases de datos </a:t>
            </a:r>
            <a:r>
              <a:rPr lang="es-MX" dirty="0" smtClean="0"/>
              <a:t>que permiten extraer todos los datos involucrados en el proceso de venta o su cancelación, </a:t>
            </a:r>
            <a:r>
              <a:rPr lang="es-MX" dirty="0" smtClean="0">
                <a:solidFill>
                  <a:srgbClr val="00B0F0"/>
                </a:solidFill>
              </a:rPr>
              <a:t>documento por documento</a:t>
            </a:r>
            <a:r>
              <a:rPr lang="es-MX" dirty="0" smtClean="0"/>
              <a:t>. Estos son de una factura, notas de cargo, entre otros, y estos en resumen se integran de los siguientes rubros: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4383760"/>
              </p:ext>
            </p:extLst>
          </p:nvPr>
        </p:nvGraphicFramePr>
        <p:xfrm>
          <a:off x="539552" y="2996952"/>
          <a:ext cx="410445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10"/>
                <a:gridCol w="2804767"/>
                <a:gridCol w="1076579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/>
                        <a:t>Cálculo del costo  de lo vendido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Piezas</a:t>
                      </a:r>
                      <a:r>
                        <a:rPr lang="es-MX" baseline="0" dirty="0" smtClean="0"/>
                        <a:t> vendidas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Piezas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Costo</a:t>
                      </a:r>
                      <a:r>
                        <a:rPr lang="es-MX" baseline="0" dirty="0" smtClean="0"/>
                        <a:t> promedio por pieza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pesos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=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Costo</a:t>
                      </a:r>
                      <a:r>
                        <a:rPr lang="es-MX" baseline="0" dirty="0" smtClean="0"/>
                        <a:t> de lo vendido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</a:t>
                      </a:r>
                      <a:r>
                        <a:rPr lang="es-MX" baseline="0" dirty="0" smtClean="0"/>
                        <a:t> pesos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9267659"/>
              </p:ext>
            </p:extLst>
          </p:nvPr>
        </p:nvGraphicFramePr>
        <p:xfrm>
          <a:off x="5148064" y="2996952"/>
          <a:ext cx="376531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456016"/>
                <a:gridCol w="110101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MX" dirty="0" smtClean="0"/>
                        <a:t>Rubros de la cartera </a:t>
                      </a:r>
                    </a:p>
                    <a:p>
                      <a:r>
                        <a:rPr lang="es-MX" dirty="0" smtClean="0"/>
                        <a:t>de proveedores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En</a:t>
                      </a:r>
                      <a:r>
                        <a:rPr lang="es-MX" sz="1200" baseline="0" dirty="0" smtClean="0"/>
                        <a:t> cortes de periodos acumulados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CxP</a:t>
                      </a:r>
                      <a:r>
                        <a:rPr lang="es-MX" baseline="0" dirty="0" smtClean="0"/>
                        <a:t> inicial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</a:t>
                      </a:r>
                      <a:r>
                        <a:rPr lang="es-MX" baseline="0" dirty="0" smtClean="0"/>
                        <a:t> pesos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Compras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 pesos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CxP</a:t>
                      </a:r>
                      <a:r>
                        <a:rPr lang="es-MX" dirty="0" smtClean="0"/>
                        <a:t> </a:t>
                      </a:r>
                      <a:r>
                        <a:rPr lang="es-MX" baseline="0" dirty="0" smtClean="0"/>
                        <a:t>a la fecha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</a:t>
                      </a:r>
                      <a:r>
                        <a:rPr lang="es-MX" baseline="0" dirty="0" smtClean="0"/>
                        <a:t> pesos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=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Pagos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 pesos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3516569"/>
              </p:ext>
            </p:extLst>
          </p:nvPr>
        </p:nvGraphicFramePr>
        <p:xfrm>
          <a:off x="539552" y="4581128"/>
          <a:ext cx="410445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40"/>
                <a:gridCol w="2797295"/>
                <a:gridCol w="108012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/>
                        <a:t>Rubros de la cartera de clientes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Inventario a</a:t>
                      </a:r>
                      <a:r>
                        <a:rPr lang="es-MX" baseline="0" dirty="0" smtClean="0"/>
                        <a:t> la fecha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</a:t>
                      </a:r>
                      <a:r>
                        <a:rPr lang="es-MX" baseline="0" dirty="0" smtClean="0"/>
                        <a:t> pesos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Costo</a:t>
                      </a:r>
                      <a:r>
                        <a:rPr lang="es-MX" baseline="0" dirty="0" smtClean="0"/>
                        <a:t> de lo vendido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pesos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aseline="0" dirty="0" smtClean="0"/>
                        <a:t>Inventario inicial periodo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</a:t>
                      </a:r>
                      <a:r>
                        <a:rPr lang="es-MX" baseline="0" dirty="0" smtClean="0"/>
                        <a:t> pesos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=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Compras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pesos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6" name="25 Grupo"/>
          <p:cNvGrpSpPr/>
          <p:nvPr/>
        </p:nvGrpSpPr>
        <p:grpSpPr>
          <a:xfrm>
            <a:off x="251520" y="4293096"/>
            <a:ext cx="288032" cy="1224136"/>
            <a:chOff x="251520" y="4293096"/>
            <a:chExt cx="216024" cy="1512168"/>
          </a:xfrm>
        </p:grpSpPr>
        <p:cxnSp>
          <p:nvCxnSpPr>
            <p:cNvPr id="19" name="18 Conector recto"/>
            <p:cNvCxnSpPr/>
            <p:nvPr/>
          </p:nvCxnSpPr>
          <p:spPr>
            <a:xfrm flipH="1">
              <a:off x="251520" y="4293096"/>
              <a:ext cx="216024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>
              <a:off x="251520" y="4293096"/>
              <a:ext cx="0" cy="151216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>
              <a:off x="251520" y="5805264"/>
              <a:ext cx="216024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26 Grupo"/>
          <p:cNvGrpSpPr/>
          <p:nvPr/>
        </p:nvGrpSpPr>
        <p:grpSpPr>
          <a:xfrm rot="-10800000">
            <a:off x="4716016" y="4221088"/>
            <a:ext cx="432048" cy="2060612"/>
            <a:chOff x="143508" y="4293096"/>
            <a:chExt cx="324036" cy="2545462"/>
          </a:xfrm>
        </p:grpSpPr>
        <p:cxnSp>
          <p:nvCxnSpPr>
            <p:cNvPr id="28" name="27 Conector recto"/>
            <p:cNvCxnSpPr/>
            <p:nvPr/>
          </p:nvCxnSpPr>
          <p:spPr>
            <a:xfrm rot="10800000">
              <a:off x="359533" y="4293096"/>
              <a:ext cx="108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 rot="10800000" flipH="1" flipV="1">
              <a:off x="359533" y="4293096"/>
              <a:ext cx="1" cy="254546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29 Conector recto de flecha"/>
            <p:cNvCxnSpPr/>
            <p:nvPr/>
          </p:nvCxnSpPr>
          <p:spPr>
            <a:xfrm rot="10800000">
              <a:off x="143508" y="6838558"/>
              <a:ext cx="216026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6" name="35 CuadroTexto"/>
          <p:cNvSpPr txBox="1"/>
          <p:nvPr/>
        </p:nvSpPr>
        <p:spPr>
          <a:xfrm>
            <a:off x="5508104" y="5457998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rubro es obtenido por artículo, 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proveedor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cliente 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detallista</a:t>
            </a:r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3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467" y="128919"/>
            <a:ext cx="5256584" cy="278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198" y="3184214"/>
            <a:ext cx="8589846" cy="343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44208" y="188639"/>
            <a:ext cx="2592288" cy="223224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Práctico: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individualizar costos y gastos </a:t>
            </a:r>
            <a:r>
              <a:rPr lang="es-MX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(utilizando Costeo basado en actividades “</a:t>
            </a:r>
            <a:r>
              <a:rPr lang="es-MX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MX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fijos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  <a:endParaRPr lang="es-MX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467544" y="3177318"/>
            <a:ext cx="7632848" cy="34623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059832" y="3184214"/>
            <a:ext cx="2664296" cy="788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Costos y Gastos por producto y proveedor</a:t>
            </a:r>
            <a:endParaRPr lang="es-MX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483768" y="332656"/>
            <a:ext cx="2664296" cy="788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 y Gastos por cliente y grupo de clientes</a:t>
            </a:r>
            <a:endParaRPr lang="es-MX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Elipse"/>
          <p:cNvSpPr/>
          <p:nvPr/>
        </p:nvSpPr>
        <p:spPr>
          <a:xfrm>
            <a:off x="457808" y="199028"/>
            <a:ext cx="5760641" cy="27089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6276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807" y="1430209"/>
            <a:ext cx="6192688" cy="314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869" y="4771980"/>
            <a:ext cx="8925170" cy="175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324528" cy="1138138"/>
          </a:xfrm>
        </p:spPr>
        <p:txBody>
          <a:bodyPr>
            <a:normAutofit/>
          </a:bodyPr>
          <a:lstStyle/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 Financiero Base Efectivo (Cash </a:t>
            </a:r>
            <a:r>
              <a:rPr lang="es-MX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6216" y="1340768"/>
            <a:ext cx="2232247" cy="3542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eficiente y precisa extracción de datos del sistema (ERP utilizado), nos permite visualizar la </a:t>
            </a:r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contribución marginal y EBITDA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se generan en un portafolio de clientes o productos y </a:t>
            </a:r>
            <a:r>
              <a:rPr lang="es-MX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proveedores “Cubo Financiero”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72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1073</Words>
  <Application>Microsoft Office PowerPoint</Application>
  <PresentationFormat>Presentación en pantalla (4:3)</PresentationFormat>
  <Paragraphs>163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Desempeño Financiero Base Efectivo</vt:lpstr>
      <vt:lpstr>Agenda</vt:lpstr>
      <vt:lpstr>Desempeño Financiero Base Efectivo  [Cash Basis]</vt:lpstr>
      <vt:lpstr>Desempeño Financiero de los Ingresos Base Efectivo</vt:lpstr>
      <vt:lpstr>Dimensiones Estratégicas</vt:lpstr>
      <vt:lpstr>Ejemplo Práctico</vt:lpstr>
      <vt:lpstr>Desempeño Financiero de los Egresos Base Efectivo</vt:lpstr>
      <vt:lpstr>Ejemplo Práctico: individualizar costos y gastos variables (utilizando Costeo basado en actividades “abc”) y fijos .</vt:lpstr>
      <vt:lpstr>Desempeño Financiero Base Efectivo (Cash Basis)</vt:lpstr>
      <vt:lpstr>Diapositiva 10</vt:lpstr>
      <vt:lpstr>Análisis Estadístico distribuciones de frecuencias</vt:lpstr>
      <vt:lpstr>Diapositiva 12</vt:lpstr>
      <vt:lpstr>Diapositiva 13</vt:lpstr>
      <vt:lpstr>Diapositiva 14</vt:lpstr>
      <vt:lpstr>Diapositiva 15</vt:lpstr>
      <vt:lpstr>Diapositiva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a base de efectivo</dc:title>
  <dc:creator>hector.sanguino</dc:creator>
  <cp:lastModifiedBy>Mario.Gonzalez</cp:lastModifiedBy>
  <cp:revision>74</cp:revision>
  <dcterms:created xsi:type="dcterms:W3CDTF">2011-04-30T19:58:41Z</dcterms:created>
  <dcterms:modified xsi:type="dcterms:W3CDTF">2011-05-04T17:22:58Z</dcterms:modified>
</cp:coreProperties>
</file>