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67" r:id="rId12"/>
    <p:sldId id="259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9A9"/>
    <a:srgbClr val="519969"/>
    <a:srgbClr val="6BB1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9486F4-FB51-4411-BD77-0A16F2AF2A2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EAE39CE-EA68-43AF-BD6B-49E47056A484}">
      <dgm:prSet phldrT="[Texto]" custT="1"/>
      <dgm:spPr/>
      <dgm:t>
        <a:bodyPr/>
        <a:lstStyle/>
        <a:p>
          <a:r>
            <a:rPr lang="es-MX" sz="2800" dirty="0" smtClean="0"/>
            <a:t>BALANCE</a:t>
          </a:r>
          <a:endParaRPr lang="es-ES" sz="2800" dirty="0"/>
        </a:p>
      </dgm:t>
    </dgm:pt>
    <dgm:pt modelId="{895643C0-44E0-4CA7-A666-FFD5D8A5822C}" type="parTrans" cxnId="{28EFF4B2-455F-4A05-8BAD-655DB5A7C2BF}">
      <dgm:prSet/>
      <dgm:spPr/>
      <dgm:t>
        <a:bodyPr/>
        <a:lstStyle/>
        <a:p>
          <a:endParaRPr lang="es-ES"/>
        </a:p>
      </dgm:t>
    </dgm:pt>
    <dgm:pt modelId="{40BA187A-7E91-4771-91C7-31AF902C32F5}" type="sibTrans" cxnId="{28EFF4B2-455F-4A05-8BAD-655DB5A7C2BF}">
      <dgm:prSet/>
      <dgm:spPr/>
      <dgm:t>
        <a:bodyPr/>
        <a:lstStyle/>
        <a:p>
          <a:endParaRPr lang="es-ES"/>
        </a:p>
      </dgm:t>
    </dgm:pt>
    <dgm:pt modelId="{283DCEDC-D5C7-4252-8485-505E4E3E3978}">
      <dgm:prSet phldrT="[Texto]"/>
      <dgm:spPr/>
      <dgm:t>
        <a:bodyPr/>
        <a:lstStyle/>
        <a:p>
          <a:r>
            <a:rPr lang="es-MX" dirty="0" smtClean="0"/>
            <a:t>Clásico , Ajustado , Arranque o Liquidación</a:t>
          </a:r>
          <a:endParaRPr lang="es-ES" dirty="0"/>
        </a:p>
      </dgm:t>
    </dgm:pt>
    <dgm:pt modelId="{FE008406-6A97-4E7A-AA86-F1CD8B3311AD}" type="parTrans" cxnId="{16E6ABA0-6B2F-4601-BD94-FF2B89387451}">
      <dgm:prSet/>
      <dgm:spPr/>
      <dgm:t>
        <a:bodyPr/>
        <a:lstStyle/>
        <a:p>
          <a:endParaRPr lang="es-ES"/>
        </a:p>
      </dgm:t>
    </dgm:pt>
    <dgm:pt modelId="{7E7F8B01-03DC-4ECE-AE53-B074A9D6FA3A}" type="sibTrans" cxnId="{16E6ABA0-6B2F-4601-BD94-FF2B89387451}">
      <dgm:prSet/>
      <dgm:spPr/>
      <dgm:t>
        <a:bodyPr/>
        <a:lstStyle/>
        <a:p>
          <a:endParaRPr lang="es-ES"/>
        </a:p>
      </dgm:t>
    </dgm:pt>
    <dgm:pt modelId="{128FF8B5-7124-4147-899F-5D3FAB0FDAF9}">
      <dgm:prSet phldrT="[Texto]" custT="1"/>
      <dgm:spPr/>
      <dgm:t>
        <a:bodyPr/>
        <a:lstStyle/>
        <a:p>
          <a:r>
            <a:rPr lang="es-MX" sz="2800" dirty="0" smtClean="0"/>
            <a:t>RESULTADOS</a:t>
          </a:r>
          <a:endParaRPr lang="es-ES" sz="1300" dirty="0"/>
        </a:p>
      </dgm:t>
    </dgm:pt>
    <dgm:pt modelId="{9B4D0DCC-6B43-40BC-8DEF-4AF5106B0D09}" type="parTrans" cxnId="{2EB36FC7-7F43-43A9-A592-7A9665011259}">
      <dgm:prSet/>
      <dgm:spPr/>
      <dgm:t>
        <a:bodyPr/>
        <a:lstStyle/>
        <a:p>
          <a:endParaRPr lang="es-ES"/>
        </a:p>
      </dgm:t>
    </dgm:pt>
    <dgm:pt modelId="{E0027F4C-A907-4170-8618-FDBF4509E662}" type="sibTrans" cxnId="{2EB36FC7-7F43-43A9-A592-7A9665011259}">
      <dgm:prSet/>
      <dgm:spPr/>
      <dgm:t>
        <a:bodyPr/>
        <a:lstStyle/>
        <a:p>
          <a:endParaRPr lang="es-ES"/>
        </a:p>
      </dgm:t>
    </dgm:pt>
    <dgm:pt modelId="{16C15244-5DDF-4EAE-85D2-B5A57C1EAEB2}">
      <dgm:prSet phldrT="[Texto]"/>
      <dgm:spPr/>
      <dgm:t>
        <a:bodyPr/>
        <a:lstStyle/>
        <a:p>
          <a:r>
            <a:rPr lang="es-MX" dirty="0" smtClean="0"/>
            <a:t>Históricos , Económicos</a:t>
          </a:r>
          <a:endParaRPr lang="es-ES" dirty="0"/>
        </a:p>
      </dgm:t>
    </dgm:pt>
    <dgm:pt modelId="{35612076-DADE-48DE-A2B4-B758FD4AB4D4}" type="parTrans" cxnId="{A617677D-D7A1-4E43-B5C2-0466166657F4}">
      <dgm:prSet/>
      <dgm:spPr/>
      <dgm:t>
        <a:bodyPr/>
        <a:lstStyle/>
        <a:p>
          <a:endParaRPr lang="es-ES"/>
        </a:p>
      </dgm:t>
    </dgm:pt>
    <dgm:pt modelId="{7B4CE18E-22C4-4A77-8546-A0354AFD885C}" type="sibTrans" cxnId="{A617677D-D7A1-4E43-B5C2-0466166657F4}">
      <dgm:prSet/>
      <dgm:spPr/>
      <dgm:t>
        <a:bodyPr/>
        <a:lstStyle/>
        <a:p>
          <a:endParaRPr lang="es-ES"/>
        </a:p>
      </dgm:t>
    </dgm:pt>
    <dgm:pt modelId="{87B19E0A-7868-4670-801F-FB2F551AB7D3}">
      <dgm:prSet phldrT="[Texto]" custT="1"/>
      <dgm:spPr/>
      <dgm:t>
        <a:bodyPr/>
        <a:lstStyle/>
        <a:p>
          <a:r>
            <a:rPr lang="es-MX" sz="2800" dirty="0" smtClean="0"/>
            <a:t>MIXTO</a:t>
          </a:r>
          <a:endParaRPr lang="es-ES" sz="2800" dirty="0"/>
        </a:p>
      </dgm:t>
    </dgm:pt>
    <dgm:pt modelId="{692E62F2-FF21-4DA9-8F34-99AD64272F94}" type="parTrans" cxnId="{BDD50F57-7351-4E7B-9442-23AD3C07AFF2}">
      <dgm:prSet/>
      <dgm:spPr/>
      <dgm:t>
        <a:bodyPr/>
        <a:lstStyle/>
        <a:p>
          <a:endParaRPr lang="es-ES"/>
        </a:p>
      </dgm:t>
    </dgm:pt>
    <dgm:pt modelId="{AAEA8708-E53E-4ADB-9D76-E44CC0043264}" type="sibTrans" cxnId="{BDD50F57-7351-4E7B-9442-23AD3C07AFF2}">
      <dgm:prSet/>
      <dgm:spPr/>
      <dgm:t>
        <a:bodyPr/>
        <a:lstStyle/>
        <a:p>
          <a:endParaRPr lang="es-ES"/>
        </a:p>
      </dgm:t>
    </dgm:pt>
    <dgm:pt modelId="{8BCD19F0-4527-4EED-B94C-EE0C62C9DD34}">
      <dgm:prSet phldrT="[Texto]" custT="1"/>
      <dgm:spPr/>
      <dgm:t>
        <a:bodyPr/>
        <a:lstStyle/>
        <a:p>
          <a:r>
            <a:rPr lang="es-MX" sz="2800" dirty="0" smtClean="0"/>
            <a:t>FLUJO DE EFECTIVO NETO (FEN)</a:t>
          </a:r>
          <a:endParaRPr lang="es-ES" sz="2800" dirty="0"/>
        </a:p>
      </dgm:t>
    </dgm:pt>
    <dgm:pt modelId="{20773AA1-D284-4223-9D67-53D5A5148470}" type="parTrans" cxnId="{F172EFBB-13D6-4C22-9505-0C45EB2B27C7}">
      <dgm:prSet/>
      <dgm:spPr/>
      <dgm:t>
        <a:bodyPr/>
        <a:lstStyle/>
        <a:p>
          <a:endParaRPr lang="es-ES"/>
        </a:p>
      </dgm:t>
    </dgm:pt>
    <dgm:pt modelId="{5085F3BA-D914-4226-9E2F-5D38E5256943}" type="sibTrans" cxnId="{F172EFBB-13D6-4C22-9505-0C45EB2B27C7}">
      <dgm:prSet/>
      <dgm:spPr/>
      <dgm:t>
        <a:bodyPr/>
        <a:lstStyle/>
        <a:p>
          <a:endParaRPr lang="es-ES"/>
        </a:p>
      </dgm:t>
    </dgm:pt>
    <dgm:pt modelId="{EAB5FED6-EF4D-4018-8455-053A28C7762F}">
      <dgm:prSet phldrT="[Texto]"/>
      <dgm:spPr/>
      <dgm:t>
        <a:bodyPr/>
        <a:lstStyle/>
        <a:p>
          <a:r>
            <a:rPr lang="es-MX" dirty="0" smtClean="0"/>
            <a:t>FEN , EVA</a:t>
          </a:r>
          <a:endParaRPr lang="es-ES" dirty="0"/>
        </a:p>
      </dgm:t>
    </dgm:pt>
    <dgm:pt modelId="{96A5D4C8-BE48-4000-AF52-CFEA87569A45}" type="parTrans" cxnId="{763E898B-8B73-4E33-B974-6017A85F4384}">
      <dgm:prSet/>
      <dgm:spPr/>
      <dgm:t>
        <a:bodyPr/>
        <a:lstStyle/>
        <a:p>
          <a:endParaRPr lang="es-ES"/>
        </a:p>
      </dgm:t>
    </dgm:pt>
    <dgm:pt modelId="{F0B1F839-1957-43EF-8274-F255BD5EAF15}" type="sibTrans" cxnId="{763E898B-8B73-4E33-B974-6017A85F4384}">
      <dgm:prSet/>
      <dgm:spPr/>
      <dgm:t>
        <a:bodyPr/>
        <a:lstStyle/>
        <a:p>
          <a:endParaRPr lang="es-ES"/>
        </a:p>
      </dgm:t>
    </dgm:pt>
    <dgm:pt modelId="{9CEC3B22-DED9-4131-83ED-CDAAACEBA843}">
      <dgm:prSet phldrT="[Texto]"/>
      <dgm:spPr/>
      <dgm:t>
        <a:bodyPr/>
        <a:lstStyle/>
        <a:p>
          <a:r>
            <a:rPr lang="es-MX" dirty="0" smtClean="0"/>
            <a:t>Alemán , Anglosajón</a:t>
          </a:r>
          <a:endParaRPr lang="es-ES" dirty="0"/>
        </a:p>
      </dgm:t>
    </dgm:pt>
    <dgm:pt modelId="{FE2D2759-2D9A-4592-96B3-154AE95B56EE}" type="sibTrans" cxnId="{650E42F9-D40D-480A-954A-EAAC23B043E7}">
      <dgm:prSet/>
      <dgm:spPr/>
      <dgm:t>
        <a:bodyPr/>
        <a:lstStyle/>
        <a:p>
          <a:endParaRPr lang="es-ES"/>
        </a:p>
      </dgm:t>
    </dgm:pt>
    <dgm:pt modelId="{3F96392F-B3A7-4E6D-8BC8-1DEFF161DF42}" type="parTrans" cxnId="{650E42F9-D40D-480A-954A-EAAC23B043E7}">
      <dgm:prSet/>
      <dgm:spPr/>
      <dgm:t>
        <a:bodyPr/>
        <a:lstStyle/>
        <a:p>
          <a:endParaRPr lang="es-ES"/>
        </a:p>
      </dgm:t>
    </dgm:pt>
    <dgm:pt modelId="{609ECE83-8305-4B0B-81DD-5F9C6EE17658}" type="pres">
      <dgm:prSet presAssocID="{F89486F4-FB51-4411-BD77-0A16F2AF2A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B89B2A0-2E27-49E3-85D8-CD4808279203}" type="pres">
      <dgm:prSet presAssocID="{8BCD19F0-4527-4EED-B94C-EE0C62C9DD34}" presName="boxAndChildren" presStyleCnt="0"/>
      <dgm:spPr/>
    </dgm:pt>
    <dgm:pt modelId="{D5811F93-2572-4D0B-8355-4A80FED47514}" type="pres">
      <dgm:prSet presAssocID="{8BCD19F0-4527-4EED-B94C-EE0C62C9DD34}" presName="parentTextBox" presStyleLbl="node1" presStyleIdx="0" presStyleCnt="4"/>
      <dgm:spPr/>
      <dgm:t>
        <a:bodyPr/>
        <a:lstStyle/>
        <a:p>
          <a:endParaRPr lang="es-ES"/>
        </a:p>
      </dgm:t>
    </dgm:pt>
    <dgm:pt modelId="{842F9768-93DD-46B7-BF05-51C4C406BD37}" type="pres">
      <dgm:prSet presAssocID="{8BCD19F0-4527-4EED-B94C-EE0C62C9DD34}" presName="entireBox" presStyleLbl="node1" presStyleIdx="0" presStyleCnt="4"/>
      <dgm:spPr/>
      <dgm:t>
        <a:bodyPr/>
        <a:lstStyle/>
        <a:p>
          <a:endParaRPr lang="es-ES"/>
        </a:p>
      </dgm:t>
    </dgm:pt>
    <dgm:pt modelId="{DA4976A1-118D-4F25-9186-3C11A35606DA}" type="pres">
      <dgm:prSet presAssocID="{8BCD19F0-4527-4EED-B94C-EE0C62C9DD34}" presName="descendantBox" presStyleCnt="0"/>
      <dgm:spPr/>
    </dgm:pt>
    <dgm:pt modelId="{738DD85A-D188-4228-B90A-93BA381DF820}" type="pres">
      <dgm:prSet presAssocID="{EAB5FED6-EF4D-4018-8455-053A28C7762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C84F1C-7978-4BD0-A0A6-8166D963A984}" type="pres">
      <dgm:prSet presAssocID="{AAEA8708-E53E-4ADB-9D76-E44CC0043264}" presName="sp" presStyleCnt="0"/>
      <dgm:spPr/>
    </dgm:pt>
    <dgm:pt modelId="{330BACAC-EDBE-43E2-A4FE-905AB0AF46D8}" type="pres">
      <dgm:prSet presAssocID="{87B19E0A-7868-4670-801F-FB2F551AB7D3}" presName="arrowAndChildren" presStyleCnt="0"/>
      <dgm:spPr/>
    </dgm:pt>
    <dgm:pt modelId="{F304FD87-245F-4E2A-B5CB-DAD121257102}" type="pres">
      <dgm:prSet presAssocID="{87B19E0A-7868-4670-801F-FB2F551AB7D3}" presName="parentTextArrow" presStyleLbl="node1" presStyleIdx="0" presStyleCnt="4"/>
      <dgm:spPr/>
      <dgm:t>
        <a:bodyPr/>
        <a:lstStyle/>
        <a:p>
          <a:endParaRPr lang="es-MX"/>
        </a:p>
      </dgm:t>
    </dgm:pt>
    <dgm:pt modelId="{14FDB5CA-BFD9-4FC7-AA6E-9A065245BE8B}" type="pres">
      <dgm:prSet presAssocID="{87B19E0A-7868-4670-801F-FB2F551AB7D3}" presName="arrow" presStyleLbl="node1" presStyleIdx="1" presStyleCnt="4" custLinFactNeighborX="-1974" custLinFactNeighborY="2258"/>
      <dgm:spPr/>
      <dgm:t>
        <a:bodyPr/>
        <a:lstStyle/>
        <a:p>
          <a:endParaRPr lang="es-MX"/>
        </a:p>
      </dgm:t>
    </dgm:pt>
    <dgm:pt modelId="{7D7A622C-40E5-42FE-8BE7-F2B08CC046CA}" type="pres">
      <dgm:prSet presAssocID="{87B19E0A-7868-4670-801F-FB2F551AB7D3}" presName="descendantArrow" presStyleCnt="0"/>
      <dgm:spPr/>
    </dgm:pt>
    <dgm:pt modelId="{7A398C2F-5A75-4EB0-8A87-2035C9F7C7B8}" type="pres">
      <dgm:prSet presAssocID="{9CEC3B22-DED9-4131-83ED-CDAAACEBA843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9C79E80-1736-43D4-82B0-4AF49CF9B1AE}" type="pres">
      <dgm:prSet presAssocID="{E0027F4C-A907-4170-8618-FDBF4509E662}" presName="sp" presStyleCnt="0"/>
      <dgm:spPr/>
    </dgm:pt>
    <dgm:pt modelId="{735F8C5B-95CF-461B-92B2-596CB3CCEC5D}" type="pres">
      <dgm:prSet presAssocID="{128FF8B5-7124-4147-899F-5D3FAB0FDAF9}" presName="arrowAndChildren" presStyleCnt="0"/>
      <dgm:spPr/>
    </dgm:pt>
    <dgm:pt modelId="{DDAAD3A5-2745-41A2-89E5-E7B64C7EF868}" type="pres">
      <dgm:prSet presAssocID="{128FF8B5-7124-4147-899F-5D3FAB0FDAF9}" presName="parentTextArrow" presStyleLbl="node1" presStyleIdx="1" presStyleCnt="4"/>
      <dgm:spPr/>
      <dgm:t>
        <a:bodyPr/>
        <a:lstStyle/>
        <a:p>
          <a:endParaRPr lang="es-ES"/>
        </a:p>
      </dgm:t>
    </dgm:pt>
    <dgm:pt modelId="{9CB4D28D-A6EE-41DD-9A13-958736C19041}" type="pres">
      <dgm:prSet presAssocID="{128FF8B5-7124-4147-899F-5D3FAB0FDAF9}" presName="arrow" presStyleLbl="node1" presStyleIdx="2" presStyleCnt="4" custLinFactNeighborX="724" custLinFactNeighborY="-1699"/>
      <dgm:spPr/>
      <dgm:t>
        <a:bodyPr/>
        <a:lstStyle/>
        <a:p>
          <a:endParaRPr lang="es-ES"/>
        </a:p>
      </dgm:t>
    </dgm:pt>
    <dgm:pt modelId="{9F3FE9EF-27A2-4326-A96A-E910A131A636}" type="pres">
      <dgm:prSet presAssocID="{128FF8B5-7124-4147-899F-5D3FAB0FDAF9}" presName="descendantArrow" presStyleCnt="0"/>
      <dgm:spPr/>
    </dgm:pt>
    <dgm:pt modelId="{0ED11B57-FD7A-4B57-862E-418C7E4E5A29}" type="pres">
      <dgm:prSet presAssocID="{16C15244-5DDF-4EAE-85D2-B5A57C1EAEB2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ACBF42-7938-4FE1-A500-17D270BED92D}" type="pres">
      <dgm:prSet presAssocID="{40BA187A-7E91-4771-91C7-31AF902C32F5}" presName="sp" presStyleCnt="0"/>
      <dgm:spPr/>
    </dgm:pt>
    <dgm:pt modelId="{282C05DF-6AB8-47E4-BD02-F960CE94D112}" type="pres">
      <dgm:prSet presAssocID="{1EAE39CE-EA68-43AF-BD6B-49E47056A484}" presName="arrowAndChildren" presStyleCnt="0"/>
      <dgm:spPr/>
    </dgm:pt>
    <dgm:pt modelId="{CAB4E17F-A126-43B6-957F-1F9B7815BCFC}" type="pres">
      <dgm:prSet presAssocID="{1EAE39CE-EA68-43AF-BD6B-49E47056A484}" presName="parentTextArrow" presStyleLbl="node1" presStyleIdx="2" presStyleCnt="4"/>
      <dgm:spPr/>
      <dgm:t>
        <a:bodyPr/>
        <a:lstStyle/>
        <a:p>
          <a:endParaRPr lang="es-MX"/>
        </a:p>
      </dgm:t>
    </dgm:pt>
    <dgm:pt modelId="{A6236EBB-BB4A-4D88-A2C4-D615058F7438}" type="pres">
      <dgm:prSet presAssocID="{1EAE39CE-EA68-43AF-BD6B-49E47056A484}" presName="arrow" presStyleLbl="node1" presStyleIdx="3" presStyleCnt="4" custLinFactNeighborX="-1974" custLinFactNeighborY="-11557"/>
      <dgm:spPr/>
      <dgm:t>
        <a:bodyPr/>
        <a:lstStyle/>
        <a:p>
          <a:endParaRPr lang="es-MX"/>
        </a:p>
      </dgm:t>
    </dgm:pt>
    <dgm:pt modelId="{DF3C6BF4-D6DC-465C-8E5A-C440A49AA41C}" type="pres">
      <dgm:prSet presAssocID="{1EAE39CE-EA68-43AF-BD6B-49E47056A484}" presName="descendantArrow" presStyleCnt="0"/>
      <dgm:spPr/>
    </dgm:pt>
    <dgm:pt modelId="{B79F21B6-421D-4770-A999-CFE1C07CDD80}" type="pres">
      <dgm:prSet presAssocID="{283DCEDC-D5C7-4252-8485-505E4E3E3978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172EFBB-13D6-4C22-9505-0C45EB2B27C7}" srcId="{F89486F4-FB51-4411-BD77-0A16F2AF2A21}" destId="{8BCD19F0-4527-4EED-B94C-EE0C62C9DD34}" srcOrd="3" destOrd="0" parTransId="{20773AA1-D284-4223-9D67-53D5A5148470}" sibTransId="{5085F3BA-D914-4226-9E2F-5D38E5256943}"/>
    <dgm:cxn modelId="{16E6ABA0-6B2F-4601-BD94-FF2B89387451}" srcId="{1EAE39CE-EA68-43AF-BD6B-49E47056A484}" destId="{283DCEDC-D5C7-4252-8485-505E4E3E3978}" srcOrd="0" destOrd="0" parTransId="{FE008406-6A97-4E7A-AA86-F1CD8B3311AD}" sibTransId="{7E7F8B01-03DC-4ECE-AE53-B074A9D6FA3A}"/>
    <dgm:cxn modelId="{13F5FDEC-DCA1-4306-AE29-459CCD60959B}" type="presOf" srcId="{F89486F4-FB51-4411-BD77-0A16F2AF2A21}" destId="{609ECE83-8305-4B0B-81DD-5F9C6EE17658}" srcOrd="0" destOrd="0" presId="urn:microsoft.com/office/officeart/2005/8/layout/process4"/>
    <dgm:cxn modelId="{D2239829-6191-4932-AF8A-C0CFF9C6AB7F}" type="presOf" srcId="{1EAE39CE-EA68-43AF-BD6B-49E47056A484}" destId="{A6236EBB-BB4A-4D88-A2C4-D615058F7438}" srcOrd="1" destOrd="0" presId="urn:microsoft.com/office/officeart/2005/8/layout/process4"/>
    <dgm:cxn modelId="{763E898B-8B73-4E33-B974-6017A85F4384}" srcId="{8BCD19F0-4527-4EED-B94C-EE0C62C9DD34}" destId="{EAB5FED6-EF4D-4018-8455-053A28C7762F}" srcOrd="0" destOrd="0" parTransId="{96A5D4C8-BE48-4000-AF52-CFEA87569A45}" sibTransId="{F0B1F839-1957-43EF-8274-F255BD5EAF15}"/>
    <dgm:cxn modelId="{1A840F32-F01A-4033-BA55-A87CC8026999}" type="presOf" srcId="{87B19E0A-7868-4670-801F-FB2F551AB7D3}" destId="{14FDB5CA-BFD9-4FC7-AA6E-9A065245BE8B}" srcOrd="1" destOrd="0" presId="urn:microsoft.com/office/officeart/2005/8/layout/process4"/>
    <dgm:cxn modelId="{8E7307B5-880C-45EE-A535-792113700192}" type="presOf" srcId="{87B19E0A-7868-4670-801F-FB2F551AB7D3}" destId="{F304FD87-245F-4E2A-B5CB-DAD121257102}" srcOrd="0" destOrd="0" presId="urn:microsoft.com/office/officeart/2005/8/layout/process4"/>
    <dgm:cxn modelId="{C8D33584-6A41-457A-AB80-AD407C614104}" type="presOf" srcId="{9CEC3B22-DED9-4131-83ED-CDAAACEBA843}" destId="{7A398C2F-5A75-4EB0-8A87-2035C9F7C7B8}" srcOrd="0" destOrd="0" presId="urn:microsoft.com/office/officeart/2005/8/layout/process4"/>
    <dgm:cxn modelId="{650E42F9-D40D-480A-954A-EAAC23B043E7}" srcId="{87B19E0A-7868-4670-801F-FB2F551AB7D3}" destId="{9CEC3B22-DED9-4131-83ED-CDAAACEBA843}" srcOrd="0" destOrd="0" parTransId="{3F96392F-B3A7-4E6D-8BC8-1DEFF161DF42}" sibTransId="{FE2D2759-2D9A-4592-96B3-154AE95B56EE}"/>
    <dgm:cxn modelId="{A617677D-D7A1-4E43-B5C2-0466166657F4}" srcId="{128FF8B5-7124-4147-899F-5D3FAB0FDAF9}" destId="{16C15244-5DDF-4EAE-85D2-B5A57C1EAEB2}" srcOrd="0" destOrd="0" parTransId="{35612076-DADE-48DE-A2B4-B758FD4AB4D4}" sibTransId="{7B4CE18E-22C4-4A77-8546-A0354AFD885C}"/>
    <dgm:cxn modelId="{7CF17EFD-4341-4E1F-9216-045B58060ABB}" type="presOf" srcId="{1EAE39CE-EA68-43AF-BD6B-49E47056A484}" destId="{CAB4E17F-A126-43B6-957F-1F9B7815BCFC}" srcOrd="0" destOrd="0" presId="urn:microsoft.com/office/officeart/2005/8/layout/process4"/>
    <dgm:cxn modelId="{B946259F-9A2E-41E6-A4DB-B2DA14C14F11}" type="presOf" srcId="{128FF8B5-7124-4147-899F-5D3FAB0FDAF9}" destId="{9CB4D28D-A6EE-41DD-9A13-958736C19041}" srcOrd="1" destOrd="0" presId="urn:microsoft.com/office/officeart/2005/8/layout/process4"/>
    <dgm:cxn modelId="{5143EF4E-B2E3-478E-B31D-44FBD881EFB4}" type="presOf" srcId="{8BCD19F0-4527-4EED-B94C-EE0C62C9DD34}" destId="{842F9768-93DD-46B7-BF05-51C4C406BD37}" srcOrd="1" destOrd="0" presId="urn:microsoft.com/office/officeart/2005/8/layout/process4"/>
    <dgm:cxn modelId="{0987B701-D2BF-4AFF-BDB1-307870CAE683}" type="presOf" srcId="{EAB5FED6-EF4D-4018-8455-053A28C7762F}" destId="{738DD85A-D188-4228-B90A-93BA381DF820}" srcOrd="0" destOrd="0" presId="urn:microsoft.com/office/officeart/2005/8/layout/process4"/>
    <dgm:cxn modelId="{BDD50F57-7351-4E7B-9442-23AD3C07AFF2}" srcId="{F89486F4-FB51-4411-BD77-0A16F2AF2A21}" destId="{87B19E0A-7868-4670-801F-FB2F551AB7D3}" srcOrd="2" destOrd="0" parTransId="{692E62F2-FF21-4DA9-8F34-99AD64272F94}" sibTransId="{AAEA8708-E53E-4ADB-9D76-E44CC0043264}"/>
    <dgm:cxn modelId="{34C6A3FF-6C96-475A-80B1-A99F68E48014}" type="presOf" srcId="{16C15244-5DDF-4EAE-85D2-B5A57C1EAEB2}" destId="{0ED11B57-FD7A-4B57-862E-418C7E4E5A29}" srcOrd="0" destOrd="0" presId="urn:microsoft.com/office/officeart/2005/8/layout/process4"/>
    <dgm:cxn modelId="{28EFF4B2-455F-4A05-8BAD-655DB5A7C2BF}" srcId="{F89486F4-FB51-4411-BD77-0A16F2AF2A21}" destId="{1EAE39CE-EA68-43AF-BD6B-49E47056A484}" srcOrd="0" destOrd="0" parTransId="{895643C0-44E0-4CA7-A666-FFD5D8A5822C}" sibTransId="{40BA187A-7E91-4771-91C7-31AF902C32F5}"/>
    <dgm:cxn modelId="{2EB36FC7-7F43-43A9-A592-7A9665011259}" srcId="{F89486F4-FB51-4411-BD77-0A16F2AF2A21}" destId="{128FF8B5-7124-4147-899F-5D3FAB0FDAF9}" srcOrd="1" destOrd="0" parTransId="{9B4D0DCC-6B43-40BC-8DEF-4AF5106B0D09}" sibTransId="{E0027F4C-A907-4170-8618-FDBF4509E662}"/>
    <dgm:cxn modelId="{FD3B518B-A5AE-4B89-A8E0-C977BB2CC98C}" type="presOf" srcId="{8BCD19F0-4527-4EED-B94C-EE0C62C9DD34}" destId="{D5811F93-2572-4D0B-8355-4A80FED47514}" srcOrd="0" destOrd="0" presId="urn:microsoft.com/office/officeart/2005/8/layout/process4"/>
    <dgm:cxn modelId="{6106E805-B6C5-4FD7-889C-30E56CE76D5A}" type="presOf" srcId="{128FF8B5-7124-4147-899F-5D3FAB0FDAF9}" destId="{DDAAD3A5-2745-41A2-89E5-E7B64C7EF868}" srcOrd="0" destOrd="0" presId="urn:microsoft.com/office/officeart/2005/8/layout/process4"/>
    <dgm:cxn modelId="{EEA5CCAF-D3AF-46FA-8825-50810218C9E7}" type="presOf" srcId="{283DCEDC-D5C7-4252-8485-505E4E3E3978}" destId="{B79F21B6-421D-4770-A999-CFE1C07CDD80}" srcOrd="0" destOrd="0" presId="urn:microsoft.com/office/officeart/2005/8/layout/process4"/>
    <dgm:cxn modelId="{170C744D-FF76-4ED6-9F08-134A9BB8306F}" type="presParOf" srcId="{609ECE83-8305-4B0B-81DD-5F9C6EE17658}" destId="{FB89B2A0-2E27-49E3-85D8-CD4808279203}" srcOrd="0" destOrd="0" presId="urn:microsoft.com/office/officeart/2005/8/layout/process4"/>
    <dgm:cxn modelId="{29BF04E8-D27C-49E8-B026-1CEA029CBC34}" type="presParOf" srcId="{FB89B2A0-2E27-49E3-85D8-CD4808279203}" destId="{D5811F93-2572-4D0B-8355-4A80FED47514}" srcOrd="0" destOrd="0" presId="urn:microsoft.com/office/officeart/2005/8/layout/process4"/>
    <dgm:cxn modelId="{2CE8C65A-DBB6-4911-A700-B661CCF911C6}" type="presParOf" srcId="{FB89B2A0-2E27-49E3-85D8-CD4808279203}" destId="{842F9768-93DD-46B7-BF05-51C4C406BD37}" srcOrd="1" destOrd="0" presId="urn:microsoft.com/office/officeart/2005/8/layout/process4"/>
    <dgm:cxn modelId="{DE38A820-4476-4B74-9F0F-D5C262E519CB}" type="presParOf" srcId="{FB89B2A0-2E27-49E3-85D8-CD4808279203}" destId="{DA4976A1-118D-4F25-9186-3C11A35606DA}" srcOrd="2" destOrd="0" presId="urn:microsoft.com/office/officeart/2005/8/layout/process4"/>
    <dgm:cxn modelId="{6F636F2D-EA80-4D80-8CB8-562DB85D50BD}" type="presParOf" srcId="{DA4976A1-118D-4F25-9186-3C11A35606DA}" destId="{738DD85A-D188-4228-B90A-93BA381DF820}" srcOrd="0" destOrd="0" presId="urn:microsoft.com/office/officeart/2005/8/layout/process4"/>
    <dgm:cxn modelId="{0A21C909-F108-4F55-A24A-0BC6D0153745}" type="presParOf" srcId="{609ECE83-8305-4B0B-81DD-5F9C6EE17658}" destId="{ABC84F1C-7978-4BD0-A0A6-8166D963A984}" srcOrd="1" destOrd="0" presId="urn:microsoft.com/office/officeart/2005/8/layout/process4"/>
    <dgm:cxn modelId="{5E5FF6D7-7ACC-4F46-B257-297A6DA9F996}" type="presParOf" srcId="{609ECE83-8305-4B0B-81DD-5F9C6EE17658}" destId="{330BACAC-EDBE-43E2-A4FE-905AB0AF46D8}" srcOrd="2" destOrd="0" presId="urn:microsoft.com/office/officeart/2005/8/layout/process4"/>
    <dgm:cxn modelId="{3BF3883E-9B07-4B47-93E4-69B7F6F037F7}" type="presParOf" srcId="{330BACAC-EDBE-43E2-A4FE-905AB0AF46D8}" destId="{F304FD87-245F-4E2A-B5CB-DAD121257102}" srcOrd="0" destOrd="0" presId="urn:microsoft.com/office/officeart/2005/8/layout/process4"/>
    <dgm:cxn modelId="{E90A8B89-8ED5-45CE-9621-14E9CE7A0DE5}" type="presParOf" srcId="{330BACAC-EDBE-43E2-A4FE-905AB0AF46D8}" destId="{14FDB5CA-BFD9-4FC7-AA6E-9A065245BE8B}" srcOrd="1" destOrd="0" presId="urn:microsoft.com/office/officeart/2005/8/layout/process4"/>
    <dgm:cxn modelId="{F725C2BE-1515-48D0-83DE-6806FAC4D163}" type="presParOf" srcId="{330BACAC-EDBE-43E2-A4FE-905AB0AF46D8}" destId="{7D7A622C-40E5-42FE-8BE7-F2B08CC046CA}" srcOrd="2" destOrd="0" presId="urn:microsoft.com/office/officeart/2005/8/layout/process4"/>
    <dgm:cxn modelId="{B36B3F11-1261-4D2B-8303-2F22C15A971A}" type="presParOf" srcId="{7D7A622C-40E5-42FE-8BE7-F2B08CC046CA}" destId="{7A398C2F-5A75-4EB0-8A87-2035C9F7C7B8}" srcOrd="0" destOrd="0" presId="urn:microsoft.com/office/officeart/2005/8/layout/process4"/>
    <dgm:cxn modelId="{ECED4AC6-9886-4734-9DB5-8CE3D1CE7494}" type="presParOf" srcId="{609ECE83-8305-4B0B-81DD-5F9C6EE17658}" destId="{79C79E80-1736-43D4-82B0-4AF49CF9B1AE}" srcOrd="3" destOrd="0" presId="urn:microsoft.com/office/officeart/2005/8/layout/process4"/>
    <dgm:cxn modelId="{5E16FF9F-7EEA-4F00-9B17-919A0A08655F}" type="presParOf" srcId="{609ECE83-8305-4B0B-81DD-5F9C6EE17658}" destId="{735F8C5B-95CF-461B-92B2-596CB3CCEC5D}" srcOrd="4" destOrd="0" presId="urn:microsoft.com/office/officeart/2005/8/layout/process4"/>
    <dgm:cxn modelId="{0914D79D-85DE-42D4-A94D-23B4023AF361}" type="presParOf" srcId="{735F8C5B-95CF-461B-92B2-596CB3CCEC5D}" destId="{DDAAD3A5-2745-41A2-89E5-E7B64C7EF868}" srcOrd="0" destOrd="0" presId="urn:microsoft.com/office/officeart/2005/8/layout/process4"/>
    <dgm:cxn modelId="{44F6F61F-8B3D-43B6-B0D6-47BEF1CAA9FB}" type="presParOf" srcId="{735F8C5B-95CF-461B-92B2-596CB3CCEC5D}" destId="{9CB4D28D-A6EE-41DD-9A13-958736C19041}" srcOrd="1" destOrd="0" presId="urn:microsoft.com/office/officeart/2005/8/layout/process4"/>
    <dgm:cxn modelId="{97113986-56BE-454A-B4C3-03C7172B4540}" type="presParOf" srcId="{735F8C5B-95CF-461B-92B2-596CB3CCEC5D}" destId="{9F3FE9EF-27A2-4326-A96A-E910A131A636}" srcOrd="2" destOrd="0" presId="urn:microsoft.com/office/officeart/2005/8/layout/process4"/>
    <dgm:cxn modelId="{534F387B-4803-4A9C-B8EC-DE9C2EAE174D}" type="presParOf" srcId="{9F3FE9EF-27A2-4326-A96A-E910A131A636}" destId="{0ED11B57-FD7A-4B57-862E-418C7E4E5A29}" srcOrd="0" destOrd="0" presId="urn:microsoft.com/office/officeart/2005/8/layout/process4"/>
    <dgm:cxn modelId="{EEC93FA0-FF57-46A0-8D32-77EDA8A40E5E}" type="presParOf" srcId="{609ECE83-8305-4B0B-81DD-5F9C6EE17658}" destId="{9AACBF42-7938-4FE1-A500-17D270BED92D}" srcOrd="5" destOrd="0" presId="urn:microsoft.com/office/officeart/2005/8/layout/process4"/>
    <dgm:cxn modelId="{DCD86B27-C490-4B53-942E-3B4C7576FB8E}" type="presParOf" srcId="{609ECE83-8305-4B0B-81DD-5F9C6EE17658}" destId="{282C05DF-6AB8-47E4-BD02-F960CE94D112}" srcOrd="6" destOrd="0" presId="urn:microsoft.com/office/officeart/2005/8/layout/process4"/>
    <dgm:cxn modelId="{08905E50-B9F1-403E-8143-6C71C2078303}" type="presParOf" srcId="{282C05DF-6AB8-47E4-BD02-F960CE94D112}" destId="{CAB4E17F-A126-43B6-957F-1F9B7815BCFC}" srcOrd="0" destOrd="0" presId="urn:microsoft.com/office/officeart/2005/8/layout/process4"/>
    <dgm:cxn modelId="{3C88D514-AB82-430A-ACF2-2DC2B594D260}" type="presParOf" srcId="{282C05DF-6AB8-47E4-BD02-F960CE94D112}" destId="{A6236EBB-BB4A-4D88-A2C4-D615058F7438}" srcOrd="1" destOrd="0" presId="urn:microsoft.com/office/officeart/2005/8/layout/process4"/>
    <dgm:cxn modelId="{E6BA6025-F59E-4C20-A151-A1C592D56023}" type="presParOf" srcId="{282C05DF-6AB8-47E4-BD02-F960CE94D112}" destId="{DF3C6BF4-D6DC-465C-8E5A-C440A49AA41C}" srcOrd="2" destOrd="0" presId="urn:microsoft.com/office/officeart/2005/8/layout/process4"/>
    <dgm:cxn modelId="{9F9F040B-570C-4CA2-91FD-31A5F21BDABA}" type="presParOf" srcId="{DF3C6BF4-D6DC-465C-8E5A-C440A49AA41C}" destId="{B79F21B6-421D-4770-A999-CFE1C07CDD8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2F9768-93DD-46B7-BF05-51C4C406BD37}">
      <dsp:nvSpPr>
        <dsp:cNvPr id="0" name=""/>
        <dsp:cNvSpPr/>
      </dsp:nvSpPr>
      <dsp:spPr>
        <a:xfrm>
          <a:off x="0" y="4193413"/>
          <a:ext cx="6576392" cy="917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FLUJO DE EFECTIVO NETO (FEN)</a:t>
          </a:r>
          <a:endParaRPr lang="es-ES" sz="2800" kern="1200" dirty="0"/>
        </a:p>
      </dsp:txBody>
      <dsp:txXfrm>
        <a:off x="0" y="4193413"/>
        <a:ext cx="6576392" cy="495404"/>
      </dsp:txXfrm>
    </dsp:sp>
    <dsp:sp modelId="{738DD85A-D188-4228-B90A-93BA381DF820}">
      <dsp:nvSpPr>
        <dsp:cNvPr id="0" name=""/>
        <dsp:cNvSpPr/>
      </dsp:nvSpPr>
      <dsp:spPr>
        <a:xfrm>
          <a:off x="0" y="4670470"/>
          <a:ext cx="6576392" cy="4220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FEN , EVA</a:t>
          </a:r>
          <a:endParaRPr lang="es-ES" sz="2500" kern="1200" dirty="0"/>
        </a:p>
      </dsp:txBody>
      <dsp:txXfrm>
        <a:off x="0" y="4670470"/>
        <a:ext cx="6576392" cy="422011"/>
      </dsp:txXfrm>
    </dsp:sp>
    <dsp:sp modelId="{14FDB5CA-BFD9-4FC7-AA6E-9A065245BE8B}">
      <dsp:nvSpPr>
        <dsp:cNvPr id="0" name=""/>
        <dsp:cNvSpPr/>
      </dsp:nvSpPr>
      <dsp:spPr>
        <a:xfrm rot="10800000">
          <a:off x="0" y="2828048"/>
          <a:ext cx="6576392" cy="141098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MIXTO</a:t>
          </a:r>
          <a:endParaRPr lang="es-ES" sz="2800" kern="1200" dirty="0"/>
        </a:p>
      </dsp:txBody>
      <dsp:txXfrm>
        <a:off x="0" y="2828048"/>
        <a:ext cx="6576392" cy="495256"/>
      </dsp:txXfrm>
    </dsp:sp>
    <dsp:sp modelId="{7A398C2F-5A75-4EB0-8A87-2035C9F7C7B8}">
      <dsp:nvSpPr>
        <dsp:cNvPr id="0" name=""/>
        <dsp:cNvSpPr/>
      </dsp:nvSpPr>
      <dsp:spPr>
        <a:xfrm>
          <a:off x="0" y="3291444"/>
          <a:ext cx="6576392" cy="4218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Alemán , Anglosajón</a:t>
          </a:r>
          <a:endParaRPr lang="es-ES" sz="2500" kern="1200" dirty="0"/>
        </a:p>
      </dsp:txBody>
      <dsp:txXfrm>
        <a:off x="0" y="3291444"/>
        <a:ext cx="6576392" cy="421884"/>
      </dsp:txXfrm>
    </dsp:sp>
    <dsp:sp modelId="{9CB4D28D-A6EE-41DD-9A13-958736C19041}">
      <dsp:nvSpPr>
        <dsp:cNvPr id="0" name=""/>
        <dsp:cNvSpPr/>
      </dsp:nvSpPr>
      <dsp:spPr>
        <a:xfrm rot="10800000">
          <a:off x="0" y="1374990"/>
          <a:ext cx="6576392" cy="141098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RESULTADOS</a:t>
          </a:r>
          <a:endParaRPr lang="es-ES" sz="1300" kern="1200" dirty="0"/>
        </a:p>
      </dsp:txBody>
      <dsp:txXfrm>
        <a:off x="0" y="1374990"/>
        <a:ext cx="6576392" cy="495256"/>
      </dsp:txXfrm>
    </dsp:sp>
    <dsp:sp modelId="{0ED11B57-FD7A-4B57-862E-418C7E4E5A29}">
      <dsp:nvSpPr>
        <dsp:cNvPr id="0" name=""/>
        <dsp:cNvSpPr/>
      </dsp:nvSpPr>
      <dsp:spPr>
        <a:xfrm>
          <a:off x="0" y="1894219"/>
          <a:ext cx="6576392" cy="4218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Históricos , Económicos</a:t>
          </a:r>
          <a:endParaRPr lang="es-ES" sz="2500" kern="1200" dirty="0"/>
        </a:p>
      </dsp:txBody>
      <dsp:txXfrm>
        <a:off x="0" y="1894219"/>
        <a:ext cx="6576392" cy="421884"/>
      </dsp:txXfrm>
    </dsp:sp>
    <dsp:sp modelId="{A6236EBB-BB4A-4D88-A2C4-D615058F7438}">
      <dsp:nvSpPr>
        <dsp:cNvPr id="0" name=""/>
        <dsp:cNvSpPr/>
      </dsp:nvSpPr>
      <dsp:spPr>
        <a:xfrm rot="10800000">
          <a:off x="0" y="0"/>
          <a:ext cx="6576392" cy="141098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BALANCE</a:t>
          </a:r>
          <a:endParaRPr lang="es-ES" sz="2800" kern="1200" dirty="0"/>
        </a:p>
      </dsp:txBody>
      <dsp:txXfrm>
        <a:off x="0" y="0"/>
        <a:ext cx="6576392" cy="495256"/>
      </dsp:txXfrm>
    </dsp:sp>
    <dsp:sp modelId="{B79F21B6-421D-4770-A999-CFE1C07CDD80}">
      <dsp:nvSpPr>
        <dsp:cNvPr id="0" name=""/>
        <dsp:cNvSpPr/>
      </dsp:nvSpPr>
      <dsp:spPr>
        <a:xfrm>
          <a:off x="0" y="496994"/>
          <a:ext cx="6576392" cy="4218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Clásico , Ajustado , Arranque o Liquidación</a:t>
          </a:r>
          <a:endParaRPr lang="es-ES" sz="2500" kern="1200" dirty="0"/>
        </a:p>
      </dsp:txBody>
      <dsp:txXfrm>
        <a:off x="0" y="496994"/>
        <a:ext cx="6576392" cy="421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830B1-96CD-40AD-8596-82FC9DC2EBEA}" type="datetimeFigureOut">
              <a:rPr lang="es-ES" smtClean="0"/>
              <a:pPr/>
              <a:t>10/10/2011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19783-73B3-4D7F-B762-0ADE9CB7BC6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19783-73B3-4D7F-B762-0ADE9CB7BC63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999E-37FE-45E3-AACF-14989EA32897}" type="datetimeFigureOut">
              <a:rPr lang="es-ES" smtClean="0"/>
              <a:pPr/>
              <a:t>10/10/2011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2CE-8AE8-4BF7-A658-E3E0A93B60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999E-37FE-45E3-AACF-14989EA32897}" type="datetimeFigureOut">
              <a:rPr lang="es-ES" smtClean="0"/>
              <a:pPr/>
              <a:t>10/10/2011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2CE-8AE8-4BF7-A658-E3E0A93B60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999E-37FE-45E3-AACF-14989EA32897}" type="datetimeFigureOut">
              <a:rPr lang="es-ES" smtClean="0"/>
              <a:pPr/>
              <a:t>10/10/2011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2CE-8AE8-4BF7-A658-E3E0A93B60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999E-37FE-45E3-AACF-14989EA32897}" type="datetimeFigureOut">
              <a:rPr lang="es-ES" smtClean="0"/>
              <a:pPr/>
              <a:t>10/10/2011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2CE-8AE8-4BF7-A658-E3E0A93B606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1 Título"/>
          <p:cNvSpPr txBox="1">
            <a:spLocks/>
          </p:cNvSpPr>
          <p:nvPr userDrawn="1"/>
        </p:nvSpPr>
        <p:spPr>
          <a:xfrm>
            <a:off x="714348" y="-43752"/>
            <a:ext cx="7768482" cy="714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Valoración de Empresas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999E-37FE-45E3-AACF-14989EA32897}" type="datetimeFigureOut">
              <a:rPr lang="es-ES" smtClean="0"/>
              <a:pPr/>
              <a:t>10/10/2011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2CE-8AE8-4BF7-A658-E3E0A93B60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999E-37FE-45E3-AACF-14989EA32897}" type="datetimeFigureOut">
              <a:rPr lang="es-ES" smtClean="0"/>
              <a:pPr/>
              <a:t>10/10/2011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2CE-8AE8-4BF7-A658-E3E0A93B60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999E-37FE-45E3-AACF-14989EA32897}" type="datetimeFigureOut">
              <a:rPr lang="es-ES" smtClean="0"/>
              <a:pPr/>
              <a:t>10/10/2011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2CE-8AE8-4BF7-A658-E3E0A93B60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999E-37FE-45E3-AACF-14989EA32897}" type="datetimeFigureOut">
              <a:rPr lang="es-ES" smtClean="0"/>
              <a:pPr/>
              <a:t>10/10/2011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2CE-8AE8-4BF7-A658-E3E0A93B60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999E-37FE-45E3-AACF-14989EA32897}" type="datetimeFigureOut">
              <a:rPr lang="es-ES" smtClean="0"/>
              <a:pPr/>
              <a:t>10/10/2011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2CE-8AE8-4BF7-A658-E3E0A93B60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999E-37FE-45E3-AACF-14989EA32897}" type="datetimeFigureOut">
              <a:rPr lang="es-ES" smtClean="0"/>
              <a:pPr/>
              <a:t>10/10/2011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2CE-8AE8-4BF7-A658-E3E0A93B60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999E-37FE-45E3-AACF-14989EA32897}" type="datetimeFigureOut">
              <a:rPr lang="es-ES" smtClean="0"/>
              <a:pPr/>
              <a:t>10/10/2011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2CE-8AE8-4BF7-A658-E3E0A93B60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2999E-37FE-45E3-AACF-14989EA32897}" type="datetimeFigureOut">
              <a:rPr lang="es-ES" smtClean="0"/>
              <a:pPr/>
              <a:t>10/10/2011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F12CE-8AE8-4BF7-A658-E3E0A93B60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A Good Idea Is Worth Its Weight In Go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632176"/>
            <a:ext cx="2225824" cy="2225824"/>
          </a:xfrm>
          <a:prstGeom prst="rect">
            <a:avLst/>
          </a:prstGeom>
          <a:noFill/>
        </p:spPr>
      </p:pic>
      <p:pic>
        <p:nvPicPr>
          <p:cNvPr id="13322" name="Picture 10" descr="Stock Value Increas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933056"/>
            <a:ext cx="3810000" cy="2695576"/>
          </a:xfrm>
          <a:prstGeom prst="rect">
            <a:avLst/>
          </a:prstGeom>
          <a:noFill/>
        </p:spPr>
      </p:pic>
      <p:pic>
        <p:nvPicPr>
          <p:cNvPr id="13324" name="Picture 12" descr="House Property Value U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500042"/>
            <a:ext cx="3524248" cy="2643186"/>
          </a:xfrm>
          <a:prstGeom prst="rect">
            <a:avLst/>
          </a:prstGeom>
          <a:noFill/>
        </p:spPr>
      </p:pic>
      <p:pic>
        <p:nvPicPr>
          <p:cNvPr id="13326" name="Picture 14" descr="Dollar Valu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2643182"/>
            <a:ext cx="2738430" cy="1643059"/>
          </a:xfrm>
          <a:prstGeom prst="rect">
            <a:avLst/>
          </a:prstGeom>
          <a:noFill/>
        </p:spPr>
      </p:pic>
      <p:pic>
        <p:nvPicPr>
          <p:cNvPr id="13328" name="Picture 16" descr="The Value Of Political Power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24" y="285728"/>
            <a:ext cx="2536847" cy="1902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433326" y="785794"/>
            <a:ext cx="2299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dirty="0" smtClean="0"/>
              <a:t>FLUJO DE EFECTIVO</a:t>
            </a:r>
          </a:p>
          <a:p>
            <a:pPr algn="ctr"/>
            <a:r>
              <a:rPr lang="es-MX" b="1" dirty="0" smtClean="0"/>
              <a:t>Método de Valoración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846557" y="2428443"/>
            <a:ext cx="5368649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MX" dirty="0" smtClean="0"/>
              <a:t>Preparar Estados financieros Proforma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MX" dirty="0" smtClean="0"/>
              <a:t>Cálculo de NOPAT Proforma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MX" dirty="0" smtClean="0"/>
              <a:t>Cálculo de FEN  futuros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MX" dirty="0" smtClean="0"/>
              <a:t>Cálculo de Valor Residual : VR = </a:t>
            </a:r>
            <a:r>
              <a:rPr lang="es-MX" dirty="0" err="1" smtClean="0"/>
              <a:t>FEN</a:t>
            </a:r>
            <a:r>
              <a:rPr lang="es-MX" baseline="-25000" dirty="0" err="1" smtClean="0"/>
              <a:t>n</a:t>
            </a:r>
            <a:r>
              <a:rPr lang="es-MX" dirty="0" smtClean="0"/>
              <a:t> /  (% WACC-G)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MX" dirty="0" smtClean="0"/>
              <a:t>Cálculo del % WACC y descuento de FEN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MX" dirty="0" smtClean="0"/>
              <a:t>Cálculo del Valor del Capital VC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MX" dirty="0" smtClean="0"/>
              <a:t>EV = VC + DN</a:t>
            </a: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071670" y="571480"/>
            <a:ext cx="4941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Cálculo de % WACC </a:t>
            </a:r>
            <a:r>
              <a:rPr lang="es-MX" b="1" dirty="0" err="1" smtClean="0"/>
              <a:t>Weighted</a:t>
            </a:r>
            <a:r>
              <a:rPr lang="es-MX" b="1" dirty="0" smtClean="0"/>
              <a:t> </a:t>
            </a:r>
            <a:r>
              <a:rPr lang="es-MX" b="1" dirty="0" err="1" smtClean="0"/>
              <a:t>Avge</a:t>
            </a:r>
            <a:r>
              <a:rPr lang="es-MX" b="1" dirty="0" smtClean="0"/>
              <a:t> </a:t>
            </a:r>
            <a:r>
              <a:rPr lang="es-MX" b="1" dirty="0" err="1" smtClean="0"/>
              <a:t>Cost</a:t>
            </a:r>
            <a:r>
              <a:rPr lang="es-MX" b="1" dirty="0" smtClean="0"/>
              <a:t> of Capital</a:t>
            </a:r>
            <a:endParaRPr lang="es-MX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285852" y="1500174"/>
            <a:ext cx="6643734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MX" dirty="0" smtClean="0"/>
              <a:t>Retorno Esperado de Inversión (% ROIC)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MX" dirty="0" smtClean="0"/>
              <a:t>Costo de Oportunidad de una alternativa no tomada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MX" dirty="0" smtClean="0"/>
              <a:t>Flujos de Caja descontados (Gordon &amp; </a:t>
            </a:r>
            <a:r>
              <a:rPr lang="es-MX" dirty="0" err="1" smtClean="0"/>
              <a:t>Shapiro</a:t>
            </a:r>
            <a:r>
              <a:rPr lang="es-MX" dirty="0" smtClean="0"/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es-MX" dirty="0" smtClean="0"/>
              <a:t>			% K = ∑D / (P+G)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MX" dirty="0" smtClean="0"/>
              <a:t>“CAPM” Capital </a:t>
            </a:r>
            <a:r>
              <a:rPr lang="es-MX" dirty="0" err="1" smtClean="0"/>
              <a:t>Asset</a:t>
            </a:r>
            <a:r>
              <a:rPr lang="es-MX" dirty="0" smtClean="0"/>
              <a:t> </a:t>
            </a:r>
            <a:r>
              <a:rPr lang="es-MX" dirty="0" err="1" smtClean="0"/>
              <a:t>Pricing</a:t>
            </a:r>
            <a:r>
              <a:rPr lang="es-MX" dirty="0" smtClean="0"/>
              <a:t> </a:t>
            </a:r>
            <a:r>
              <a:rPr lang="es-MX" dirty="0" err="1" smtClean="0"/>
              <a:t>Model</a:t>
            </a:r>
            <a:r>
              <a:rPr lang="es-MX" dirty="0" smtClean="0"/>
              <a:t> de </a:t>
            </a:r>
            <a:r>
              <a:rPr lang="es-MX" dirty="0" err="1" smtClean="0"/>
              <a:t>Sharpe</a:t>
            </a:r>
            <a:endParaRPr lang="es-MX" dirty="0" smtClean="0"/>
          </a:p>
          <a:p>
            <a:pPr marL="342900" indent="-342900">
              <a:lnSpc>
                <a:spcPct val="150000"/>
              </a:lnSpc>
            </a:pPr>
            <a:r>
              <a:rPr lang="es-MX" dirty="0" smtClean="0"/>
              <a:t>		     %K = % K</a:t>
            </a:r>
            <a:r>
              <a:rPr lang="es-MX" baseline="-25000" dirty="0" smtClean="0"/>
              <a:t>1</a:t>
            </a:r>
            <a:r>
              <a:rPr lang="es-MX" dirty="0" smtClean="0"/>
              <a:t> + B * (% ROE - % K</a:t>
            </a:r>
            <a:r>
              <a:rPr lang="es-MX" baseline="-25000" dirty="0" smtClean="0"/>
              <a:t>1</a:t>
            </a:r>
            <a:r>
              <a:rPr lang="es-MX" dirty="0" smtClean="0"/>
              <a:t> 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MX" dirty="0" smtClean="0"/>
              <a:t>CAPM Ajustado por Fernandez</a:t>
            </a:r>
          </a:p>
          <a:p>
            <a:pPr marL="342900" indent="-342900">
              <a:lnSpc>
                <a:spcPct val="150000"/>
              </a:lnSpc>
            </a:pPr>
            <a:r>
              <a:rPr lang="es-MX" dirty="0" smtClean="0"/>
              <a:t>	Para empresas privadas utilizando facturas y ponderaciones para la estimación del riesgo de mercado.</a:t>
            </a:r>
          </a:p>
          <a:p>
            <a:pPr marL="342900" indent="-342900">
              <a:lnSpc>
                <a:spcPct val="150000"/>
              </a:lnSpc>
            </a:pPr>
            <a:r>
              <a:rPr lang="es-MX" dirty="0" smtClean="0"/>
              <a:t>	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2" name="Group 404"/>
          <p:cNvGrpSpPr>
            <a:grpSpLocks noGrp="1"/>
          </p:cNvGrpSpPr>
          <p:nvPr>
            <p:ph idx="1"/>
          </p:nvPr>
        </p:nvGrpSpPr>
        <p:grpSpPr bwMode="auto">
          <a:xfrm>
            <a:off x="0" y="1571612"/>
            <a:ext cx="9144000" cy="4757658"/>
            <a:chOff x="288" y="868"/>
            <a:chExt cx="5472" cy="3260"/>
          </a:xfrm>
        </p:grpSpPr>
        <p:sp>
          <p:nvSpPr>
            <p:cNvPr id="793" name="AutoShape 5"/>
            <p:cNvSpPr>
              <a:spLocks noChangeAspect="1" noChangeArrowheads="1" noTextEdit="1"/>
            </p:cNvSpPr>
            <p:nvPr/>
          </p:nvSpPr>
          <p:spPr bwMode="auto">
            <a:xfrm>
              <a:off x="288" y="868"/>
              <a:ext cx="5472" cy="3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94" name="Rectangle 7"/>
            <p:cNvSpPr>
              <a:spLocks noChangeArrowheads="1"/>
            </p:cNvSpPr>
            <p:nvPr/>
          </p:nvSpPr>
          <p:spPr bwMode="auto">
            <a:xfrm>
              <a:off x="1371" y="1966"/>
              <a:ext cx="801" cy="1099"/>
            </a:xfrm>
            <a:prstGeom prst="rect">
              <a:avLst/>
            </a:prstGeom>
            <a:solidFill>
              <a:srgbClr val="DADAD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95" name="Rectangle 8"/>
            <p:cNvSpPr>
              <a:spLocks noChangeArrowheads="1"/>
            </p:cNvSpPr>
            <p:nvPr/>
          </p:nvSpPr>
          <p:spPr bwMode="auto">
            <a:xfrm>
              <a:off x="1513" y="3403"/>
              <a:ext cx="801" cy="718"/>
            </a:xfrm>
            <a:prstGeom prst="rect">
              <a:avLst/>
            </a:prstGeom>
            <a:solidFill>
              <a:srgbClr val="DADAD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96" name="Rectangle 9"/>
            <p:cNvSpPr>
              <a:spLocks noChangeArrowheads="1"/>
            </p:cNvSpPr>
            <p:nvPr/>
          </p:nvSpPr>
          <p:spPr bwMode="auto">
            <a:xfrm>
              <a:off x="1513" y="868"/>
              <a:ext cx="801" cy="718"/>
            </a:xfrm>
            <a:prstGeom prst="rect">
              <a:avLst/>
            </a:prstGeom>
            <a:solidFill>
              <a:srgbClr val="DADAD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797" name="Group 30"/>
            <p:cNvGrpSpPr>
              <a:grpSpLocks/>
            </p:cNvGrpSpPr>
            <p:nvPr/>
          </p:nvGrpSpPr>
          <p:grpSpPr bwMode="auto">
            <a:xfrm>
              <a:off x="325" y="2135"/>
              <a:ext cx="669" cy="699"/>
              <a:chOff x="325" y="2135"/>
              <a:chExt cx="669" cy="699"/>
            </a:xfrm>
          </p:grpSpPr>
          <p:grpSp>
            <p:nvGrpSpPr>
              <p:cNvPr id="1160" name="Group 12"/>
              <p:cNvGrpSpPr>
                <a:grpSpLocks/>
              </p:cNvGrpSpPr>
              <p:nvPr/>
            </p:nvGrpSpPr>
            <p:grpSpPr bwMode="auto">
              <a:xfrm>
                <a:off x="325" y="2237"/>
                <a:ext cx="669" cy="448"/>
                <a:chOff x="325" y="2237"/>
                <a:chExt cx="669" cy="448"/>
              </a:xfrm>
            </p:grpSpPr>
            <p:sp>
              <p:nvSpPr>
                <p:cNvPr id="1178" name="Freeform 10"/>
                <p:cNvSpPr>
                  <a:spLocks/>
                </p:cNvSpPr>
                <p:nvPr/>
              </p:nvSpPr>
              <p:spPr bwMode="auto">
                <a:xfrm>
                  <a:off x="325" y="2294"/>
                  <a:ext cx="669" cy="391"/>
                </a:xfrm>
                <a:custGeom>
                  <a:avLst/>
                  <a:gdLst>
                    <a:gd name="T0" fmla="*/ 86 w 4016"/>
                    <a:gd name="T1" fmla="*/ 43 h 1173"/>
                    <a:gd name="T2" fmla="*/ 83 w 4016"/>
                    <a:gd name="T3" fmla="*/ 37 h 1173"/>
                    <a:gd name="T4" fmla="*/ 76 w 4016"/>
                    <a:gd name="T5" fmla="*/ 30 h 1173"/>
                    <a:gd name="T6" fmla="*/ 67 w 4016"/>
                    <a:gd name="T7" fmla="*/ 28 h 1173"/>
                    <a:gd name="T8" fmla="*/ 59 w 4016"/>
                    <a:gd name="T9" fmla="*/ 27 h 1173"/>
                    <a:gd name="T10" fmla="*/ 50 w 4016"/>
                    <a:gd name="T11" fmla="*/ 26 h 1173"/>
                    <a:gd name="T12" fmla="*/ 38 w 4016"/>
                    <a:gd name="T13" fmla="*/ 24 h 1173"/>
                    <a:gd name="T14" fmla="*/ 29 w 4016"/>
                    <a:gd name="T15" fmla="*/ 19 h 1173"/>
                    <a:gd name="T16" fmla="*/ 24 w 4016"/>
                    <a:gd name="T17" fmla="*/ 15 h 1173"/>
                    <a:gd name="T18" fmla="*/ 20 w 4016"/>
                    <a:gd name="T19" fmla="*/ 10 h 1173"/>
                    <a:gd name="T20" fmla="*/ 18 w 4016"/>
                    <a:gd name="T21" fmla="*/ 0 h 1173"/>
                    <a:gd name="T22" fmla="*/ 18 w 4016"/>
                    <a:gd name="T23" fmla="*/ 47 h 1173"/>
                    <a:gd name="T24" fmla="*/ 19 w 4016"/>
                    <a:gd name="T25" fmla="*/ 51 h 1173"/>
                    <a:gd name="T26" fmla="*/ 22 w 4016"/>
                    <a:gd name="T27" fmla="*/ 56 h 1173"/>
                    <a:gd name="T28" fmla="*/ 24 w 4016"/>
                    <a:gd name="T29" fmla="*/ 59 h 1173"/>
                    <a:gd name="T30" fmla="*/ 30 w 4016"/>
                    <a:gd name="T31" fmla="*/ 63 h 1173"/>
                    <a:gd name="T32" fmla="*/ 37 w 4016"/>
                    <a:gd name="T33" fmla="*/ 67 h 1173"/>
                    <a:gd name="T34" fmla="*/ 43 w 4016"/>
                    <a:gd name="T35" fmla="*/ 69 h 1173"/>
                    <a:gd name="T36" fmla="*/ 52 w 4016"/>
                    <a:gd name="T37" fmla="*/ 70 h 1173"/>
                    <a:gd name="T38" fmla="*/ 63 w 4016"/>
                    <a:gd name="T39" fmla="*/ 72 h 1173"/>
                    <a:gd name="T40" fmla="*/ 72 w 4016"/>
                    <a:gd name="T41" fmla="*/ 74 h 1173"/>
                    <a:gd name="T42" fmla="*/ 78 w 4016"/>
                    <a:gd name="T43" fmla="*/ 76 h 1173"/>
                    <a:gd name="T44" fmla="*/ 80 w 4016"/>
                    <a:gd name="T45" fmla="*/ 80 h 1173"/>
                    <a:gd name="T46" fmla="*/ 78 w 4016"/>
                    <a:gd name="T47" fmla="*/ 82 h 1173"/>
                    <a:gd name="T48" fmla="*/ 71 w 4016"/>
                    <a:gd name="T49" fmla="*/ 84 h 1173"/>
                    <a:gd name="T50" fmla="*/ 63 w 4016"/>
                    <a:gd name="T51" fmla="*/ 85 h 1173"/>
                    <a:gd name="T52" fmla="*/ 53 w 4016"/>
                    <a:gd name="T53" fmla="*/ 85 h 1173"/>
                    <a:gd name="T54" fmla="*/ 42 w 4016"/>
                    <a:gd name="T55" fmla="*/ 84 h 1173"/>
                    <a:gd name="T56" fmla="*/ 33 w 4016"/>
                    <a:gd name="T57" fmla="*/ 81 h 1173"/>
                    <a:gd name="T58" fmla="*/ 27 w 4016"/>
                    <a:gd name="T59" fmla="*/ 80 h 1173"/>
                    <a:gd name="T60" fmla="*/ 21 w 4016"/>
                    <a:gd name="T61" fmla="*/ 77 h 1173"/>
                    <a:gd name="T62" fmla="*/ 12 w 4016"/>
                    <a:gd name="T63" fmla="*/ 71 h 1173"/>
                    <a:gd name="T64" fmla="*/ 7 w 4016"/>
                    <a:gd name="T65" fmla="*/ 65 h 1173"/>
                    <a:gd name="T66" fmla="*/ 3 w 4016"/>
                    <a:gd name="T67" fmla="*/ 59 h 1173"/>
                    <a:gd name="T68" fmla="*/ 0 w 4016"/>
                    <a:gd name="T69" fmla="*/ 48 h 1173"/>
                    <a:gd name="T70" fmla="*/ 0 w 4016"/>
                    <a:gd name="T71" fmla="*/ 93 h 1173"/>
                    <a:gd name="T72" fmla="*/ 2 w 4016"/>
                    <a:gd name="T73" fmla="*/ 100 h 1173"/>
                    <a:gd name="T74" fmla="*/ 5 w 4016"/>
                    <a:gd name="T75" fmla="*/ 107 h 1173"/>
                    <a:gd name="T76" fmla="*/ 13 w 4016"/>
                    <a:gd name="T77" fmla="*/ 116 h 1173"/>
                    <a:gd name="T78" fmla="*/ 21 w 4016"/>
                    <a:gd name="T79" fmla="*/ 122 h 1173"/>
                    <a:gd name="T80" fmla="*/ 33 w 4016"/>
                    <a:gd name="T81" fmla="*/ 127 h 1173"/>
                    <a:gd name="T82" fmla="*/ 50 w 4016"/>
                    <a:gd name="T83" fmla="*/ 130 h 1173"/>
                    <a:gd name="T84" fmla="*/ 61 w 4016"/>
                    <a:gd name="T85" fmla="*/ 130 h 1173"/>
                    <a:gd name="T86" fmla="*/ 76 w 4016"/>
                    <a:gd name="T87" fmla="*/ 128 h 1173"/>
                    <a:gd name="T88" fmla="*/ 88 w 4016"/>
                    <a:gd name="T89" fmla="*/ 123 h 1173"/>
                    <a:gd name="T90" fmla="*/ 98 w 4016"/>
                    <a:gd name="T91" fmla="*/ 116 h 1173"/>
                    <a:gd name="T92" fmla="*/ 104 w 4016"/>
                    <a:gd name="T93" fmla="*/ 110 h 1173"/>
                    <a:gd name="T94" fmla="*/ 107 w 4016"/>
                    <a:gd name="T95" fmla="*/ 106 h 1173"/>
                    <a:gd name="T96" fmla="*/ 109 w 4016"/>
                    <a:gd name="T97" fmla="*/ 102 h 1173"/>
                    <a:gd name="T98" fmla="*/ 110 w 4016"/>
                    <a:gd name="T99" fmla="*/ 97 h 1173"/>
                    <a:gd name="T100" fmla="*/ 111 w 4016"/>
                    <a:gd name="T101" fmla="*/ 92 h 1173"/>
                    <a:gd name="T102" fmla="*/ 87 w 4016"/>
                    <a:gd name="T103" fmla="*/ 46 h 1173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016"/>
                    <a:gd name="T157" fmla="*/ 0 h 1173"/>
                    <a:gd name="T158" fmla="*/ 4016 w 4016"/>
                    <a:gd name="T159" fmla="*/ 1173 h 1173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016" h="1173">
                      <a:moveTo>
                        <a:pt x="3119" y="417"/>
                      </a:moveTo>
                      <a:lnTo>
                        <a:pt x="3087" y="383"/>
                      </a:lnTo>
                      <a:lnTo>
                        <a:pt x="3052" y="358"/>
                      </a:lnTo>
                      <a:lnTo>
                        <a:pt x="2982" y="329"/>
                      </a:lnTo>
                      <a:lnTo>
                        <a:pt x="2885" y="304"/>
                      </a:lnTo>
                      <a:lnTo>
                        <a:pt x="2743" y="274"/>
                      </a:lnTo>
                      <a:lnTo>
                        <a:pt x="2615" y="262"/>
                      </a:lnTo>
                      <a:lnTo>
                        <a:pt x="2411" y="249"/>
                      </a:lnTo>
                      <a:lnTo>
                        <a:pt x="2237" y="245"/>
                      </a:lnTo>
                      <a:lnTo>
                        <a:pt x="2112" y="245"/>
                      </a:lnTo>
                      <a:lnTo>
                        <a:pt x="1987" y="237"/>
                      </a:lnTo>
                      <a:lnTo>
                        <a:pt x="1788" y="233"/>
                      </a:lnTo>
                      <a:lnTo>
                        <a:pt x="1545" y="224"/>
                      </a:lnTo>
                      <a:lnTo>
                        <a:pt x="1367" y="212"/>
                      </a:lnTo>
                      <a:lnTo>
                        <a:pt x="1175" y="182"/>
                      </a:lnTo>
                      <a:lnTo>
                        <a:pt x="1054" y="170"/>
                      </a:lnTo>
                      <a:lnTo>
                        <a:pt x="923" y="149"/>
                      </a:lnTo>
                      <a:lnTo>
                        <a:pt x="870" y="136"/>
                      </a:lnTo>
                      <a:lnTo>
                        <a:pt x="809" y="115"/>
                      </a:lnTo>
                      <a:lnTo>
                        <a:pt x="727" y="86"/>
                      </a:lnTo>
                      <a:lnTo>
                        <a:pt x="677" y="49"/>
                      </a:lnTo>
                      <a:lnTo>
                        <a:pt x="638" y="0"/>
                      </a:lnTo>
                      <a:lnTo>
                        <a:pt x="640" y="410"/>
                      </a:lnTo>
                      <a:lnTo>
                        <a:pt x="651" y="427"/>
                      </a:lnTo>
                      <a:lnTo>
                        <a:pt x="665" y="442"/>
                      </a:lnTo>
                      <a:lnTo>
                        <a:pt x="693" y="462"/>
                      </a:lnTo>
                      <a:lnTo>
                        <a:pt x="735" y="484"/>
                      </a:lnTo>
                      <a:lnTo>
                        <a:pt x="778" y="500"/>
                      </a:lnTo>
                      <a:lnTo>
                        <a:pt x="824" y="515"/>
                      </a:lnTo>
                      <a:lnTo>
                        <a:pt x="874" y="529"/>
                      </a:lnTo>
                      <a:lnTo>
                        <a:pt x="929" y="541"/>
                      </a:lnTo>
                      <a:lnTo>
                        <a:pt x="1071" y="567"/>
                      </a:lnTo>
                      <a:lnTo>
                        <a:pt x="1206" y="588"/>
                      </a:lnTo>
                      <a:lnTo>
                        <a:pt x="1338" y="603"/>
                      </a:lnTo>
                      <a:lnTo>
                        <a:pt x="1431" y="611"/>
                      </a:lnTo>
                      <a:lnTo>
                        <a:pt x="1545" y="620"/>
                      </a:lnTo>
                      <a:lnTo>
                        <a:pt x="1649" y="625"/>
                      </a:lnTo>
                      <a:lnTo>
                        <a:pt x="1877" y="631"/>
                      </a:lnTo>
                      <a:lnTo>
                        <a:pt x="2101" y="645"/>
                      </a:lnTo>
                      <a:lnTo>
                        <a:pt x="2289" y="648"/>
                      </a:lnTo>
                      <a:lnTo>
                        <a:pt x="2430" y="649"/>
                      </a:lnTo>
                      <a:lnTo>
                        <a:pt x="2590" y="662"/>
                      </a:lnTo>
                      <a:lnTo>
                        <a:pt x="2738" y="678"/>
                      </a:lnTo>
                      <a:lnTo>
                        <a:pt x="2804" y="683"/>
                      </a:lnTo>
                      <a:lnTo>
                        <a:pt x="2891" y="705"/>
                      </a:lnTo>
                      <a:lnTo>
                        <a:pt x="2889" y="720"/>
                      </a:lnTo>
                      <a:lnTo>
                        <a:pt x="2868" y="733"/>
                      </a:lnTo>
                      <a:lnTo>
                        <a:pt x="2811" y="737"/>
                      </a:lnTo>
                      <a:lnTo>
                        <a:pt x="2714" y="741"/>
                      </a:lnTo>
                      <a:lnTo>
                        <a:pt x="2575" y="754"/>
                      </a:lnTo>
                      <a:lnTo>
                        <a:pt x="2401" y="762"/>
                      </a:lnTo>
                      <a:lnTo>
                        <a:pt x="2269" y="762"/>
                      </a:lnTo>
                      <a:lnTo>
                        <a:pt x="2080" y="766"/>
                      </a:lnTo>
                      <a:lnTo>
                        <a:pt x="1895" y="766"/>
                      </a:lnTo>
                      <a:lnTo>
                        <a:pt x="1706" y="762"/>
                      </a:lnTo>
                      <a:lnTo>
                        <a:pt x="1506" y="754"/>
                      </a:lnTo>
                      <a:lnTo>
                        <a:pt x="1332" y="746"/>
                      </a:lnTo>
                      <a:lnTo>
                        <a:pt x="1175" y="729"/>
                      </a:lnTo>
                      <a:lnTo>
                        <a:pt x="1079" y="725"/>
                      </a:lnTo>
                      <a:lnTo>
                        <a:pt x="991" y="720"/>
                      </a:lnTo>
                      <a:lnTo>
                        <a:pt x="891" y="716"/>
                      </a:lnTo>
                      <a:lnTo>
                        <a:pt x="759" y="695"/>
                      </a:lnTo>
                      <a:lnTo>
                        <a:pt x="620" y="674"/>
                      </a:lnTo>
                      <a:lnTo>
                        <a:pt x="442" y="641"/>
                      </a:lnTo>
                      <a:lnTo>
                        <a:pt x="349" y="616"/>
                      </a:lnTo>
                      <a:lnTo>
                        <a:pt x="242" y="586"/>
                      </a:lnTo>
                      <a:lnTo>
                        <a:pt x="160" y="555"/>
                      </a:lnTo>
                      <a:lnTo>
                        <a:pt x="96" y="530"/>
                      </a:lnTo>
                      <a:lnTo>
                        <a:pt x="50" y="497"/>
                      </a:lnTo>
                      <a:lnTo>
                        <a:pt x="0" y="430"/>
                      </a:lnTo>
                      <a:lnTo>
                        <a:pt x="0" y="814"/>
                      </a:lnTo>
                      <a:lnTo>
                        <a:pt x="5" y="838"/>
                      </a:lnTo>
                      <a:lnTo>
                        <a:pt x="27" y="873"/>
                      </a:lnTo>
                      <a:lnTo>
                        <a:pt x="65" y="903"/>
                      </a:lnTo>
                      <a:lnTo>
                        <a:pt x="119" y="933"/>
                      </a:lnTo>
                      <a:lnTo>
                        <a:pt x="196" y="966"/>
                      </a:lnTo>
                      <a:lnTo>
                        <a:pt x="321" y="1007"/>
                      </a:lnTo>
                      <a:lnTo>
                        <a:pt x="459" y="1040"/>
                      </a:lnTo>
                      <a:lnTo>
                        <a:pt x="628" y="1071"/>
                      </a:lnTo>
                      <a:lnTo>
                        <a:pt x="770" y="1098"/>
                      </a:lnTo>
                      <a:lnTo>
                        <a:pt x="949" y="1123"/>
                      </a:lnTo>
                      <a:lnTo>
                        <a:pt x="1191" y="1143"/>
                      </a:lnTo>
                      <a:lnTo>
                        <a:pt x="1580" y="1166"/>
                      </a:lnTo>
                      <a:lnTo>
                        <a:pt x="1815" y="1170"/>
                      </a:lnTo>
                      <a:lnTo>
                        <a:pt x="2004" y="1173"/>
                      </a:lnTo>
                      <a:lnTo>
                        <a:pt x="2210" y="1170"/>
                      </a:lnTo>
                      <a:lnTo>
                        <a:pt x="2521" y="1161"/>
                      </a:lnTo>
                      <a:lnTo>
                        <a:pt x="2729" y="1148"/>
                      </a:lnTo>
                      <a:lnTo>
                        <a:pt x="2941" y="1136"/>
                      </a:lnTo>
                      <a:lnTo>
                        <a:pt x="3163" y="1109"/>
                      </a:lnTo>
                      <a:lnTo>
                        <a:pt x="3335" y="1078"/>
                      </a:lnTo>
                      <a:lnTo>
                        <a:pt x="3539" y="1040"/>
                      </a:lnTo>
                      <a:lnTo>
                        <a:pt x="3668" y="1011"/>
                      </a:lnTo>
                      <a:lnTo>
                        <a:pt x="3731" y="994"/>
                      </a:lnTo>
                      <a:lnTo>
                        <a:pt x="3793" y="973"/>
                      </a:lnTo>
                      <a:lnTo>
                        <a:pt x="3854" y="951"/>
                      </a:lnTo>
                      <a:lnTo>
                        <a:pt x="3901" y="927"/>
                      </a:lnTo>
                      <a:lnTo>
                        <a:pt x="3926" y="915"/>
                      </a:lnTo>
                      <a:lnTo>
                        <a:pt x="3958" y="894"/>
                      </a:lnTo>
                      <a:lnTo>
                        <a:pt x="3982" y="873"/>
                      </a:lnTo>
                      <a:lnTo>
                        <a:pt x="4000" y="850"/>
                      </a:lnTo>
                      <a:lnTo>
                        <a:pt x="4013" y="829"/>
                      </a:lnTo>
                      <a:lnTo>
                        <a:pt x="4016" y="418"/>
                      </a:lnTo>
                      <a:lnTo>
                        <a:pt x="3119" y="417"/>
                      </a:lnTo>
                      <a:close/>
                    </a:path>
                  </a:pathLst>
                </a:custGeom>
                <a:solidFill>
                  <a:srgbClr val="006A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79" name="Freeform 11"/>
                <p:cNvSpPr>
                  <a:spLocks/>
                </p:cNvSpPr>
                <p:nvPr/>
              </p:nvSpPr>
              <p:spPr bwMode="auto">
                <a:xfrm>
                  <a:off x="525" y="2237"/>
                  <a:ext cx="275" cy="133"/>
                </a:xfrm>
                <a:custGeom>
                  <a:avLst/>
                  <a:gdLst>
                    <a:gd name="T0" fmla="*/ 0 w 1647"/>
                    <a:gd name="T1" fmla="*/ 12 h 401"/>
                    <a:gd name="T2" fmla="*/ 1 w 1647"/>
                    <a:gd name="T3" fmla="*/ 32 h 401"/>
                    <a:gd name="T4" fmla="*/ 20 w 1647"/>
                    <a:gd name="T5" fmla="*/ 40 h 401"/>
                    <a:gd name="T6" fmla="*/ 44 w 1647"/>
                    <a:gd name="T7" fmla="*/ 44 h 401"/>
                    <a:gd name="T8" fmla="*/ 46 w 1647"/>
                    <a:gd name="T9" fmla="*/ 16 h 401"/>
                    <a:gd name="T10" fmla="*/ 37 w 1647"/>
                    <a:gd name="T11" fmla="*/ 1 h 401"/>
                    <a:gd name="T12" fmla="*/ 19 w 1647"/>
                    <a:gd name="T13" fmla="*/ 0 h 401"/>
                    <a:gd name="T14" fmla="*/ 5 w 1647"/>
                    <a:gd name="T15" fmla="*/ 2 h 401"/>
                    <a:gd name="T16" fmla="*/ 0 w 1647"/>
                    <a:gd name="T17" fmla="*/ 12 h 40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647"/>
                    <a:gd name="T28" fmla="*/ 0 h 401"/>
                    <a:gd name="T29" fmla="*/ 1647 w 1647"/>
                    <a:gd name="T30" fmla="*/ 401 h 40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647" h="401">
                      <a:moveTo>
                        <a:pt x="0" y="109"/>
                      </a:moveTo>
                      <a:lnTo>
                        <a:pt x="36" y="292"/>
                      </a:lnTo>
                      <a:lnTo>
                        <a:pt x="720" y="367"/>
                      </a:lnTo>
                      <a:lnTo>
                        <a:pt x="1575" y="401"/>
                      </a:lnTo>
                      <a:lnTo>
                        <a:pt x="1647" y="142"/>
                      </a:lnTo>
                      <a:lnTo>
                        <a:pt x="1312" y="8"/>
                      </a:lnTo>
                      <a:lnTo>
                        <a:pt x="670" y="0"/>
                      </a:lnTo>
                      <a:lnTo>
                        <a:pt x="193" y="16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006A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161" name="Group 16"/>
              <p:cNvGrpSpPr>
                <a:grpSpLocks/>
              </p:cNvGrpSpPr>
              <p:nvPr/>
            </p:nvGrpSpPr>
            <p:grpSpPr bwMode="auto">
              <a:xfrm>
                <a:off x="447" y="2294"/>
                <a:ext cx="437" cy="540"/>
                <a:chOff x="447" y="2294"/>
                <a:chExt cx="437" cy="540"/>
              </a:xfrm>
            </p:grpSpPr>
            <p:sp>
              <p:nvSpPr>
                <p:cNvPr id="1175" name="Rectangle 13"/>
                <p:cNvSpPr>
                  <a:spLocks noChangeArrowheads="1"/>
                </p:cNvSpPr>
                <p:nvPr/>
              </p:nvSpPr>
              <p:spPr bwMode="auto">
                <a:xfrm>
                  <a:off x="778" y="2294"/>
                  <a:ext cx="106" cy="97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76" name="Rectangle 14"/>
                <p:cNvSpPr>
                  <a:spLocks noChangeArrowheads="1"/>
                </p:cNvSpPr>
                <p:nvPr/>
              </p:nvSpPr>
              <p:spPr bwMode="auto">
                <a:xfrm>
                  <a:off x="447" y="2700"/>
                  <a:ext cx="115" cy="134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77" name="Rectangle 15"/>
                <p:cNvSpPr>
                  <a:spLocks noChangeArrowheads="1"/>
                </p:cNvSpPr>
                <p:nvPr/>
              </p:nvSpPr>
              <p:spPr bwMode="auto">
                <a:xfrm>
                  <a:off x="762" y="2700"/>
                  <a:ext cx="105" cy="134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162" name="Group 25"/>
              <p:cNvGrpSpPr>
                <a:grpSpLocks/>
              </p:cNvGrpSpPr>
              <p:nvPr/>
            </p:nvGrpSpPr>
            <p:grpSpPr bwMode="auto">
              <a:xfrm>
                <a:off x="562" y="2135"/>
                <a:ext cx="200" cy="699"/>
                <a:chOff x="562" y="2135"/>
                <a:chExt cx="200" cy="699"/>
              </a:xfrm>
            </p:grpSpPr>
            <p:sp>
              <p:nvSpPr>
                <p:cNvPr id="1167" name="Freeform 17"/>
                <p:cNvSpPr>
                  <a:spLocks/>
                </p:cNvSpPr>
                <p:nvPr/>
              </p:nvSpPr>
              <p:spPr bwMode="auto">
                <a:xfrm>
                  <a:off x="666" y="2135"/>
                  <a:ext cx="26" cy="129"/>
                </a:xfrm>
                <a:custGeom>
                  <a:avLst/>
                  <a:gdLst>
                    <a:gd name="T0" fmla="*/ 0 w 153"/>
                    <a:gd name="T1" fmla="*/ 0 h 385"/>
                    <a:gd name="T2" fmla="*/ 0 w 153"/>
                    <a:gd name="T3" fmla="*/ 43 h 385"/>
                    <a:gd name="T4" fmla="*/ 4 w 153"/>
                    <a:gd name="T5" fmla="*/ 43 h 385"/>
                    <a:gd name="T6" fmla="*/ 0 w 153"/>
                    <a:gd name="T7" fmla="*/ 0 h 38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3"/>
                    <a:gd name="T13" fmla="*/ 0 h 385"/>
                    <a:gd name="T14" fmla="*/ 153 w 153"/>
                    <a:gd name="T15" fmla="*/ 385 h 38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3" h="385">
                      <a:moveTo>
                        <a:pt x="0" y="0"/>
                      </a:moveTo>
                      <a:lnTo>
                        <a:pt x="0" y="385"/>
                      </a:lnTo>
                      <a:lnTo>
                        <a:pt x="153" y="3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68" name="Freeform 18"/>
                <p:cNvSpPr>
                  <a:spLocks/>
                </p:cNvSpPr>
                <p:nvPr/>
              </p:nvSpPr>
              <p:spPr bwMode="auto">
                <a:xfrm>
                  <a:off x="622" y="2136"/>
                  <a:ext cx="26" cy="128"/>
                </a:xfrm>
                <a:custGeom>
                  <a:avLst/>
                  <a:gdLst>
                    <a:gd name="T0" fmla="*/ 4 w 153"/>
                    <a:gd name="T1" fmla="*/ 0 h 384"/>
                    <a:gd name="T2" fmla="*/ 4 w 153"/>
                    <a:gd name="T3" fmla="*/ 43 h 384"/>
                    <a:gd name="T4" fmla="*/ 0 w 153"/>
                    <a:gd name="T5" fmla="*/ 43 h 384"/>
                    <a:gd name="T6" fmla="*/ 4 w 153"/>
                    <a:gd name="T7" fmla="*/ 0 h 38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3"/>
                    <a:gd name="T13" fmla="*/ 0 h 384"/>
                    <a:gd name="T14" fmla="*/ 153 w 153"/>
                    <a:gd name="T15" fmla="*/ 384 h 38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3" h="384">
                      <a:moveTo>
                        <a:pt x="153" y="0"/>
                      </a:moveTo>
                      <a:lnTo>
                        <a:pt x="153" y="384"/>
                      </a:lnTo>
                      <a:lnTo>
                        <a:pt x="0" y="384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69" name="Freeform 19"/>
                <p:cNvSpPr>
                  <a:spLocks/>
                </p:cNvSpPr>
                <p:nvPr/>
              </p:nvSpPr>
              <p:spPr bwMode="auto">
                <a:xfrm>
                  <a:off x="586" y="2367"/>
                  <a:ext cx="26" cy="129"/>
                </a:xfrm>
                <a:custGeom>
                  <a:avLst/>
                  <a:gdLst>
                    <a:gd name="T0" fmla="*/ 4 w 153"/>
                    <a:gd name="T1" fmla="*/ 0 h 387"/>
                    <a:gd name="T2" fmla="*/ 4 w 153"/>
                    <a:gd name="T3" fmla="*/ 43 h 387"/>
                    <a:gd name="T4" fmla="*/ 0 w 153"/>
                    <a:gd name="T5" fmla="*/ 43 h 387"/>
                    <a:gd name="T6" fmla="*/ 4 w 153"/>
                    <a:gd name="T7" fmla="*/ 0 h 38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3"/>
                    <a:gd name="T13" fmla="*/ 0 h 387"/>
                    <a:gd name="T14" fmla="*/ 153 w 153"/>
                    <a:gd name="T15" fmla="*/ 387 h 38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3" h="387">
                      <a:moveTo>
                        <a:pt x="153" y="0"/>
                      </a:moveTo>
                      <a:lnTo>
                        <a:pt x="153" y="387"/>
                      </a:lnTo>
                      <a:lnTo>
                        <a:pt x="0" y="387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70" name="Freeform 20"/>
                <p:cNvSpPr>
                  <a:spLocks/>
                </p:cNvSpPr>
                <p:nvPr/>
              </p:nvSpPr>
              <p:spPr bwMode="auto">
                <a:xfrm>
                  <a:off x="604" y="2238"/>
                  <a:ext cx="26" cy="131"/>
                </a:xfrm>
                <a:custGeom>
                  <a:avLst/>
                  <a:gdLst>
                    <a:gd name="T0" fmla="*/ 4 w 153"/>
                    <a:gd name="T1" fmla="*/ 0 h 393"/>
                    <a:gd name="T2" fmla="*/ 4 w 153"/>
                    <a:gd name="T3" fmla="*/ 44 h 393"/>
                    <a:gd name="T4" fmla="*/ 0 w 153"/>
                    <a:gd name="T5" fmla="*/ 44 h 393"/>
                    <a:gd name="T6" fmla="*/ 4 w 153"/>
                    <a:gd name="T7" fmla="*/ 0 h 3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3"/>
                    <a:gd name="T13" fmla="*/ 0 h 393"/>
                    <a:gd name="T14" fmla="*/ 153 w 153"/>
                    <a:gd name="T15" fmla="*/ 393 h 3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3" h="393">
                      <a:moveTo>
                        <a:pt x="153" y="0"/>
                      </a:moveTo>
                      <a:lnTo>
                        <a:pt x="153" y="393"/>
                      </a:lnTo>
                      <a:lnTo>
                        <a:pt x="0" y="393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71" name="Freeform 21"/>
                <p:cNvSpPr>
                  <a:spLocks/>
                </p:cNvSpPr>
                <p:nvPr/>
              </p:nvSpPr>
              <p:spPr bwMode="auto">
                <a:xfrm>
                  <a:off x="708" y="2377"/>
                  <a:ext cx="25" cy="129"/>
                </a:xfrm>
                <a:custGeom>
                  <a:avLst/>
                  <a:gdLst>
                    <a:gd name="T0" fmla="*/ 0 w 153"/>
                    <a:gd name="T1" fmla="*/ 0 h 387"/>
                    <a:gd name="T2" fmla="*/ 0 w 153"/>
                    <a:gd name="T3" fmla="*/ 43 h 387"/>
                    <a:gd name="T4" fmla="*/ 4 w 153"/>
                    <a:gd name="T5" fmla="*/ 43 h 387"/>
                    <a:gd name="T6" fmla="*/ 0 w 153"/>
                    <a:gd name="T7" fmla="*/ 0 h 38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3"/>
                    <a:gd name="T13" fmla="*/ 0 h 387"/>
                    <a:gd name="T14" fmla="*/ 153 w 153"/>
                    <a:gd name="T15" fmla="*/ 387 h 38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3" h="387">
                      <a:moveTo>
                        <a:pt x="0" y="0"/>
                      </a:moveTo>
                      <a:lnTo>
                        <a:pt x="0" y="387"/>
                      </a:lnTo>
                      <a:lnTo>
                        <a:pt x="153" y="38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72" name="Freeform 22"/>
                <p:cNvSpPr>
                  <a:spLocks/>
                </p:cNvSpPr>
                <p:nvPr/>
              </p:nvSpPr>
              <p:spPr bwMode="auto">
                <a:xfrm>
                  <a:off x="687" y="2248"/>
                  <a:ext cx="26" cy="131"/>
                </a:xfrm>
                <a:custGeom>
                  <a:avLst/>
                  <a:gdLst>
                    <a:gd name="T0" fmla="*/ 0 w 153"/>
                    <a:gd name="T1" fmla="*/ 0 h 393"/>
                    <a:gd name="T2" fmla="*/ 0 w 153"/>
                    <a:gd name="T3" fmla="*/ 44 h 393"/>
                    <a:gd name="T4" fmla="*/ 4 w 153"/>
                    <a:gd name="T5" fmla="*/ 44 h 393"/>
                    <a:gd name="T6" fmla="*/ 0 w 153"/>
                    <a:gd name="T7" fmla="*/ 0 h 3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3"/>
                    <a:gd name="T13" fmla="*/ 0 h 393"/>
                    <a:gd name="T14" fmla="*/ 153 w 153"/>
                    <a:gd name="T15" fmla="*/ 393 h 3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3" h="393">
                      <a:moveTo>
                        <a:pt x="0" y="0"/>
                      </a:moveTo>
                      <a:lnTo>
                        <a:pt x="0" y="393"/>
                      </a:lnTo>
                      <a:lnTo>
                        <a:pt x="153" y="39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73" name="Freeform 23"/>
                <p:cNvSpPr>
                  <a:spLocks/>
                </p:cNvSpPr>
                <p:nvPr/>
              </p:nvSpPr>
              <p:spPr bwMode="auto">
                <a:xfrm>
                  <a:off x="562" y="2554"/>
                  <a:ext cx="22" cy="280"/>
                </a:xfrm>
                <a:custGeom>
                  <a:avLst/>
                  <a:gdLst>
                    <a:gd name="T0" fmla="*/ 0 w 132"/>
                    <a:gd name="T1" fmla="*/ 49 h 841"/>
                    <a:gd name="T2" fmla="*/ 0 w 132"/>
                    <a:gd name="T3" fmla="*/ 93 h 841"/>
                    <a:gd name="T4" fmla="*/ 4 w 132"/>
                    <a:gd name="T5" fmla="*/ 42 h 841"/>
                    <a:gd name="T6" fmla="*/ 4 w 132"/>
                    <a:gd name="T7" fmla="*/ 0 h 841"/>
                    <a:gd name="T8" fmla="*/ 0 w 132"/>
                    <a:gd name="T9" fmla="*/ 49 h 8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2"/>
                    <a:gd name="T16" fmla="*/ 0 h 841"/>
                    <a:gd name="T17" fmla="*/ 132 w 132"/>
                    <a:gd name="T18" fmla="*/ 841 h 8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2" h="841">
                      <a:moveTo>
                        <a:pt x="0" y="439"/>
                      </a:moveTo>
                      <a:lnTo>
                        <a:pt x="0" y="841"/>
                      </a:lnTo>
                      <a:lnTo>
                        <a:pt x="132" y="381"/>
                      </a:lnTo>
                      <a:lnTo>
                        <a:pt x="132" y="0"/>
                      </a:lnTo>
                      <a:lnTo>
                        <a:pt x="0" y="439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74" name="Freeform 24"/>
                <p:cNvSpPr>
                  <a:spLocks/>
                </p:cNvSpPr>
                <p:nvPr/>
              </p:nvSpPr>
              <p:spPr bwMode="auto">
                <a:xfrm>
                  <a:off x="737" y="2558"/>
                  <a:ext cx="25" cy="276"/>
                </a:xfrm>
                <a:custGeom>
                  <a:avLst/>
                  <a:gdLst>
                    <a:gd name="T0" fmla="*/ 4 w 145"/>
                    <a:gd name="T1" fmla="*/ 47 h 829"/>
                    <a:gd name="T2" fmla="*/ 4 w 145"/>
                    <a:gd name="T3" fmla="*/ 92 h 829"/>
                    <a:gd name="T4" fmla="*/ 0 w 145"/>
                    <a:gd name="T5" fmla="*/ 41 h 829"/>
                    <a:gd name="T6" fmla="*/ 0 w 145"/>
                    <a:gd name="T7" fmla="*/ 0 h 829"/>
                    <a:gd name="T8" fmla="*/ 4 w 145"/>
                    <a:gd name="T9" fmla="*/ 47 h 8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5"/>
                    <a:gd name="T16" fmla="*/ 0 h 829"/>
                    <a:gd name="T17" fmla="*/ 145 w 145"/>
                    <a:gd name="T18" fmla="*/ 829 h 8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5" h="829">
                      <a:moveTo>
                        <a:pt x="145" y="427"/>
                      </a:moveTo>
                      <a:lnTo>
                        <a:pt x="145" y="829"/>
                      </a:lnTo>
                      <a:lnTo>
                        <a:pt x="1" y="369"/>
                      </a:lnTo>
                      <a:lnTo>
                        <a:pt x="0" y="0"/>
                      </a:lnTo>
                      <a:lnTo>
                        <a:pt x="145" y="427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163" name="Group 29"/>
              <p:cNvGrpSpPr>
                <a:grpSpLocks/>
              </p:cNvGrpSpPr>
              <p:nvPr/>
            </p:nvGrpSpPr>
            <p:grpSpPr bwMode="auto">
              <a:xfrm>
                <a:off x="325" y="2136"/>
                <a:ext cx="668" cy="564"/>
                <a:chOff x="325" y="2136"/>
                <a:chExt cx="668" cy="564"/>
              </a:xfrm>
            </p:grpSpPr>
            <p:sp>
              <p:nvSpPr>
                <p:cNvPr id="1164" name="Freeform 26"/>
                <p:cNvSpPr>
                  <a:spLocks/>
                </p:cNvSpPr>
                <p:nvPr/>
              </p:nvSpPr>
              <p:spPr bwMode="auto">
                <a:xfrm>
                  <a:off x="325" y="2219"/>
                  <a:ext cx="668" cy="338"/>
                </a:xfrm>
                <a:custGeom>
                  <a:avLst/>
                  <a:gdLst>
                    <a:gd name="T0" fmla="*/ 92 w 4012"/>
                    <a:gd name="T1" fmla="*/ 21 h 1014"/>
                    <a:gd name="T2" fmla="*/ 87 w 4012"/>
                    <a:gd name="T3" fmla="*/ 12 h 1014"/>
                    <a:gd name="T4" fmla="*/ 82 w 4012"/>
                    <a:gd name="T5" fmla="*/ 8 h 1014"/>
                    <a:gd name="T6" fmla="*/ 77 w 4012"/>
                    <a:gd name="T7" fmla="*/ 5 h 1014"/>
                    <a:gd name="T8" fmla="*/ 65 w 4012"/>
                    <a:gd name="T9" fmla="*/ 1 h 1014"/>
                    <a:gd name="T10" fmla="*/ 49 w 4012"/>
                    <a:gd name="T11" fmla="*/ 0 h 1014"/>
                    <a:gd name="T12" fmla="*/ 40 w 4012"/>
                    <a:gd name="T13" fmla="*/ 2 h 1014"/>
                    <a:gd name="T14" fmla="*/ 31 w 4012"/>
                    <a:gd name="T15" fmla="*/ 6 h 1014"/>
                    <a:gd name="T16" fmla="*/ 24 w 4012"/>
                    <a:gd name="T17" fmla="*/ 12 h 1014"/>
                    <a:gd name="T18" fmla="*/ 20 w 4012"/>
                    <a:gd name="T19" fmla="*/ 17 h 1014"/>
                    <a:gd name="T20" fmla="*/ 18 w 4012"/>
                    <a:gd name="T21" fmla="*/ 22 h 1014"/>
                    <a:gd name="T22" fmla="*/ 18 w 4012"/>
                    <a:gd name="T23" fmla="*/ 28 h 1014"/>
                    <a:gd name="T24" fmla="*/ 19 w 4012"/>
                    <a:gd name="T25" fmla="*/ 34 h 1014"/>
                    <a:gd name="T26" fmla="*/ 23 w 4012"/>
                    <a:gd name="T27" fmla="*/ 40 h 1014"/>
                    <a:gd name="T28" fmla="*/ 30 w 4012"/>
                    <a:gd name="T29" fmla="*/ 46 h 1014"/>
                    <a:gd name="T30" fmla="*/ 40 w 4012"/>
                    <a:gd name="T31" fmla="*/ 51 h 1014"/>
                    <a:gd name="T32" fmla="*/ 52 w 4012"/>
                    <a:gd name="T33" fmla="*/ 53 h 1014"/>
                    <a:gd name="T34" fmla="*/ 67 w 4012"/>
                    <a:gd name="T35" fmla="*/ 55 h 1014"/>
                    <a:gd name="T36" fmla="*/ 80 w 4012"/>
                    <a:gd name="T37" fmla="*/ 61 h 1014"/>
                    <a:gd name="T38" fmla="*/ 86 w 4012"/>
                    <a:gd name="T39" fmla="*/ 70 h 1014"/>
                    <a:gd name="T40" fmla="*/ 85 w 4012"/>
                    <a:gd name="T41" fmla="*/ 76 h 1014"/>
                    <a:gd name="T42" fmla="*/ 79 w 4012"/>
                    <a:gd name="T43" fmla="*/ 84 h 1014"/>
                    <a:gd name="T44" fmla="*/ 68 w 4012"/>
                    <a:gd name="T45" fmla="*/ 89 h 1014"/>
                    <a:gd name="T46" fmla="*/ 52 w 4012"/>
                    <a:gd name="T47" fmla="*/ 91 h 1014"/>
                    <a:gd name="T48" fmla="*/ 35 w 4012"/>
                    <a:gd name="T49" fmla="*/ 86 h 1014"/>
                    <a:gd name="T50" fmla="*/ 26 w 4012"/>
                    <a:gd name="T51" fmla="*/ 78 h 1014"/>
                    <a:gd name="T52" fmla="*/ 25 w 4012"/>
                    <a:gd name="T53" fmla="*/ 73 h 1014"/>
                    <a:gd name="T54" fmla="*/ 1 w 4012"/>
                    <a:gd name="T55" fmla="*/ 80 h 1014"/>
                    <a:gd name="T56" fmla="*/ 5 w 4012"/>
                    <a:gd name="T57" fmla="*/ 90 h 1014"/>
                    <a:gd name="T58" fmla="*/ 17 w 4012"/>
                    <a:gd name="T59" fmla="*/ 102 h 1014"/>
                    <a:gd name="T60" fmla="*/ 33 w 4012"/>
                    <a:gd name="T61" fmla="*/ 109 h 1014"/>
                    <a:gd name="T62" fmla="*/ 56 w 4012"/>
                    <a:gd name="T63" fmla="*/ 113 h 1014"/>
                    <a:gd name="T64" fmla="*/ 76 w 4012"/>
                    <a:gd name="T65" fmla="*/ 110 h 1014"/>
                    <a:gd name="T66" fmla="*/ 92 w 4012"/>
                    <a:gd name="T67" fmla="*/ 103 h 1014"/>
                    <a:gd name="T68" fmla="*/ 103 w 4012"/>
                    <a:gd name="T69" fmla="*/ 94 h 1014"/>
                    <a:gd name="T70" fmla="*/ 108 w 4012"/>
                    <a:gd name="T71" fmla="*/ 86 h 1014"/>
                    <a:gd name="T72" fmla="*/ 110 w 4012"/>
                    <a:gd name="T73" fmla="*/ 80 h 1014"/>
                    <a:gd name="T74" fmla="*/ 111 w 4012"/>
                    <a:gd name="T75" fmla="*/ 73 h 1014"/>
                    <a:gd name="T76" fmla="*/ 110 w 4012"/>
                    <a:gd name="T77" fmla="*/ 66 h 1014"/>
                    <a:gd name="T78" fmla="*/ 107 w 4012"/>
                    <a:gd name="T79" fmla="*/ 57 h 1014"/>
                    <a:gd name="T80" fmla="*/ 98 w 4012"/>
                    <a:gd name="T81" fmla="*/ 48 h 1014"/>
                    <a:gd name="T82" fmla="*/ 80 w 4012"/>
                    <a:gd name="T83" fmla="*/ 38 h 1014"/>
                    <a:gd name="T84" fmla="*/ 64 w 4012"/>
                    <a:gd name="T85" fmla="*/ 35 h 1014"/>
                    <a:gd name="T86" fmla="*/ 48 w 4012"/>
                    <a:gd name="T87" fmla="*/ 36 h 1014"/>
                    <a:gd name="T88" fmla="*/ 40 w 4012"/>
                    <a:gd name="T89" fmla="*/ 35 h 1014"/>
                    <a:gd name="T90" fmla="*/ 36 w 4012"/>
                    <a:gd name="T91" fmla="*/ 31 h 1014"/>
                    <a:gd name="T92" fmla="*/ 35 w 4012"/>
                    <a:gd name="T93" fmla="*/ 27 h 1014"/>
                    <a:gd name="T94" fmla="*/ 35 w 4012"/>
                    <a:gd name="T95" fmla="*/ 24 h 1014"/>
                    <a:gd name="T96" fmla="*/ 37 w 4012"/>
                    <a:gd name="T97" fmla="*/ 20 h 1014"/>
                    <a:gd name="T98" fmla="*/ 45 w 4012"/>
                    <a:gd name="T99" fmla="*/ 14 h 1014"/>
                    <a:gd name="T100" fmla="*/ 53 w 4012"/>
                    <a:gd name="T101" fmla="*/ 12 h 1014"/>
                    <a:gd name="T102" fmla="*/ 63 w 4012"/>
                    <a:gd name="T103" fmla="*/ 13 h 1014"/>
                    <a:gd name="T104" fmla="*/ 69 w 4012"/>
                    <a:gd name="T105" fmla="*/ 16 h 1014"/>
                    <a:gd name="T106" fmla="*/ 74 w 4012"/>
                    <a:gd name="T107" fmla="*/ 21 h 1014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4012"/>
                    <a:gd name="T163" fmla="*/ 0 h 1014"/>
                    <a:gd name="T164" fmla="*/ 4012 w 4012"/>
                    <a:gd name="T165" fmla="*/ 1014 h 1014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4012" h="1014">
                      <a:moveTo>
                        <a:pt x="2724" y="227"/>
                      </a:moveTo>
                      <a:lnTo>
                        <a:pt x="3358" y="227"/>
                      </a:lnTo>
                      <a:lnTo>
                        <a:pt x="3316" y="186"/>
                      </a:lnTo>
                      <a:lnTo>
                        <a:pt x="3269" y="154"/>
                      </a:lnTo>
                      <a:lnTo>
                        <a:pt x="3213" y="132"/>
                      </a:lnTo>
                      <a:lnTo>
                        <a:pt x="3153" y="112"/>
                      </a:lnTo>
                      <a:lnTo>
                        <a:pt x="3087" y="95"/>
                      </a:lnTo>
                      <a:lnTo>
                        <a:pt x="3032" y="83"/>
                      </a:lnTo>
                      <a:lnTo>
                        <a:pt x="2967" y="72"/>
                      </a:lnTo>
                      <a:lnTo>
                        <a:pt x="2899" y="62"/>
                      </a:lnTo>
                      <a:lnTo>
                        <a:pt x="2832" y="51"/>
                      </a:lnTo>
                      <a:lnTo>
                        <a:pt x="2767" y="42"/>
                      </a:lnTo>
                      <a:lnTo>
                        <a:pt x="2610" y="26"/>
                      </a:lnTo>
                      <a:lnTo>
                        <a:pt x="2473" y="16"/>
                      </a:lnTo>
                      <a:lnTo>
                        <a:pt x="2334" y="7"/>
                      </a:lnTo>
                      <a:lnTo>
                        <a:pt x="2135" y="0"/>
                      </a:lnTo>
                      <a:lnTo>
                        <a:pt x="1927" y="0"/>
                      </a:lnTo>
                      <a:lnTo>
                        <a:pt x="1774" y="2"/>
                      </a:lnTo>
                      <a:lnTo>
                        <a:pt x="1639" y="7"/>
                      </a:lnTo>
                      <a:lnTo>
                        <a:pt x="1530" y="13"/>
                      </a:lnTo>
                      <a:lnTo>
                        <a:pt x="1430" y="20"/>
                      </a:lnTo>
                      <a:lnTo>
                        <a:pt x="1344" y="28"/>
                      </a:lnTo>
                      <a:lnTo>
                        <a:pt x="1235" y="40"/>
                      </a:lnTo>
                      <a:lnTo>
                        <a:pt x="1127" y="55"/>
                      </a:lnTo>
                      <a:lnTo>
                        <a:pt x="995" y="76"/>
                      </a:lnTo>
                      <a:lnTo>
                        <a:pt x="925" y="91"/>
                      </a:lnTo>
                      <a:lnTo>
                        <a:pt x="860" y="108"/>
                      </a:lnTo>
                      <a:lnTo>
                        <a:pt x="789" y="128"/>
                      </a:lnTo>
                      <a:lnTo>
                        <a:pt x="752" y="142"/>
                      </a:lnTo>
                      <a:lnTo>
                        <a:pt x="719" y="156"/>
                      </a:lnTo>
                      <a:lnTo>
                        <a:pt x="689" y="172"/>
                      </a:lnTo>
                      <a:lnTo>
                        <a:pt x="669" y="188"/>
                      </a:lnTo>
                      <a:lnTo>
                        <a:pt x="653" y="202"/>
                      </a:lnTo>
                      <a:lnTo>
                        <a:pt x="645" y="216"/>
                      </a:lnTo>
                      <a:lnTo>
                        <a:pt x="639" y="235"/>
                      </a:lnTo>
                      <a:lnTo>
                        <a:pt x="643" y="255"/>
                      </a:lnTo>
                      <a:lnTo>
                        <a:pt x="651" y="279"/>
                      </a:lnTo>
                      <a:lnTo>
                        <a:pt x="668" y="294"/>
                      </a:lnTo>
                      <a:lnTo>
                        <a:pt x="693" y="309"/>
                      </a:lnTo>
                      <a:lnTo>
                        <a:pt x="735" y="332"/>
                      </a:lnTo>
                      <a:lnTo>
                        <a:pt x="778" y="347"/>
                      </a:lnTo>
                      <a:lnTo>
                        <a:pt x="824" y="362"/>
                      </a:lnTo>
                      <a:lnTo>
                        <a:pt x="874" y="376"/>
                      </a:lnTo>
                      <a:lnTo>
                        <a:pt x="929" y="389"/>
                      </a:lnTo>
                      <a:lnTo>
                        <a:pt x="1071" y="414"/>
                      </a:lnTo>
                      <a:lnTo>
                        <a:pt x="1206" y="434"/>
                      </a:lnTo>
                      <a:lnTo>
                        <a:pt x="1338" y="449"/>
                      </a:lnTo>
                      <a:lnTo>
                        <a:pt x="1431" y="458"/>
                      </a:lnTo>
                      <a:lnTo>
                        <a:pt x="1545" y="466"/>
                      </a:lnTo>
                      <a:lnTo>
                        <a:pt x="1649" y="471"/>
                      </a:lnTo>
                      <a:lnTo>
                        <a:pt x="1877" y="477"/>
                      </a:lnTo>
                      <a:lnTo>
                        <a:pt x="2101" y="487"/>
                      </a:lnTo>
                      <a:lnTo>
                        <a:pt x="2289" y="494"/>
                      </a:lnTo>
                      <a:lnTo>
                        <a:pt x="2430" y="495"/>
                      </a:lnTo>
                      <a:lnTo>
                        <a:pt x="2590" y="508"/>
                      </a:lnTo>
                      <a:lnTo>
                        <a:pt x="2738" y="525"/>
                      </a:lnTo>
                      <a:lnTo>
                        <a:pt x="2891" y="551"/>
                      </a:lnTo>
                      <a:lnTo>
                        <a:pt x="3029" y="589"/>
                      </a:lnTo>
                      <a:lnTo>
                        <a:pt x="3068" y="608"/>
                      </a:lnTo>
                      <a:lnTo>
                        <a:pt x="3090" y="627"/>
                      </a:lnTo>
                      <a:lnTo>
                        <a:pt x="3100" y="642"/>
                      </a:lnTo>
                      <a:lnTo>
                        <a:pt x="3098" y="660"/>
                      </a:lnTo>
                      <a:lnTo>
                        <a:pt x="3083" y="680"/>
                      </a:lnTo>
                      <a:lnTo>
                        <a:pt x="3054" y="698"/>
                      </a:lnTo>
                      <a:lnTo>
                        <a:pt x="2964" y="730"/>
                      </a:lnTo>
                      <a:lnTo>
                        <a:pt x="2849" y="754"/>
                      </a:lnTo>
                      <a:lnTo>
                        <a:pt x="2717" y="775"/>
                      </a:lnTo>
                      <a:lnTo>
                        <a:pt x="2573" y="789"/>
                      </a:lnTo>
                      <a:lnTo>
                        <a:pt x="2444" y="803"/>
                      </a:lnTo>
                      <a:lnTo>
                        <a:pt x="2277" y="813"/>
                      </a:lnTo>
                      <a:lnTo>
                        <a:pt x="2093" y="817"/>
                      </a:lnTo>
                      <a:lnTo>
                        <a:pt x="1891" y="818"/>
                      </a:lnTo>
                      <a:lnTo>
                        <a:pt x="1706" y="813"/>
                      </a:lnTo>
                      <a:lnTo>
                        <a:pt x="1483" y="800"/>
                      </a:lnTo>
                      <a:lnTo>
                        <a:pt x="1277" y="776"/>
                      </a:lnTo>
                      <a:lnTo>
                        <a:pt x="1100" y="747"/>
                      </a:lnTo>
                      <a:lnTo>
                        <a:pt x="988" y="720"/>
                      </a:lnTo>
                      <a:lnTo>
                        <a:pt x="948" y="706"/>
                      </a:lnTo>
                      <a:lnTo>
                        <a:pt x="922" y="691"/>
                      </a:lnTo>
                      <a:lnTo>
                        <a:pt x="896" y="673"/>
                      </a:lnTo>
                      <a:lnTo>
                        <a:pt x="890" y="660"/>
                      </a:lnTo>
                      <a:lnTo>
                        <a:pt x="0" y="660"/>
                      </a:lnTo>
                      <a:lnTo>
                        <a:pt x="5" y="684"/>
                      </a:lnTo>
                      <a:lnTo>
                        <a:pt x="27" y="719"/>
                      </a:lnTo>
                      <a:lnTo>
                        <a:pt x="65" y="750"/>
                      </a:lnTo>
                      <a:lnTo>
                        <a:pt x="119" y="779"/>
                      </a:lnTo>
                      <a:lnTo>
                        <a:pt x="196" y="814"/>
                      </a:lnTo>
                      <a:lnTo>
                        <a:pt x="321" y="855"/>
                      </a:lnTo>
                      <a:lnTo>
                        <a:pt x="459" y="888"/>
                      </a:lnTo>
                      <a:lnTo>
                        <a:pt x="628" y="919"/>
                      </a:lnTo>
                      <a:lnTo>
                        <a:pt x="770" y="940"/>
                      </a:lnTo>
                      <a:lnTo>
                        <a:pt x="949" y="964"/>
                      </a:lnTo>
                      <a:lnTo>
                        <a:pt x="1191" y="983"/>
                      </a:lnTo>
                      <a:lnTo>
                        <a:pt x="1580" y="1007"/>
                      </a:lnTo>
                      <a:lnTo>
                        <a:pt x="1815" y="1011"/>
                      </a:lnTo>
                      <a:lnTo>
                        <a:pt x="2004" y="1014"/>
                      </a:lnTo>
                      <a:lnTo>
                        <a:pt x="2210" y="1011"/>
                      </a:lnTo>
                      <a:lnTo>
                        <a:pt x="2521" y="1001"/>
                      </a:lnTo>
                      <a:lnTo>
                        <a:pt x="2729" y="989"/>
                      </a:lnTo>
                      <a:lnTo>
                        <a:pt x="2941" y="976"/>
                      </a:lnTo>
                      <a:lnTo>
                        <a:pt x="3163" y="950"/>
                      </a:lnTo>
                      <a:lnTo>
                        <a:pt x="3335" y="926"/>
                      </a:lnTo>
                      <a:lnTo>
                        <a:pt x="3539" y="888"/>
                      </a:lnTo>
                      <a:lnTo>
                        <a:pt x="3668" y="859"/>
                      </a:lnTo>
                      <a:lnTo>
                        <a:pt x="3731" y="842"/>
                      </a:lnTo>
                      <a:lnTo>
                        <a:pt x="3793" y="821"/>
                      </a:lnTo>
                      <a:lnTo>
                        <a:pt x="3854" y="799"/>
                      </a:lnTo>
                      <a:lnTo>
                        <a:pt x="3901" y="773"/>
                      </a:lnTo>
                      <a:lnTo>
                        <a:pt x="3926" y="761"/>
                      </a:lnTo>
                      <a:lnTo>
                        <a:pt x="3958" y="740"/>
                      </a:lnTo>
                      <a:lnTo>
                        <a:pt x="3982" y="719"/>
                      </a:lnTo>
                      <a:lnTo>
                        <a:pt x="4000" y="697"/>
                      </a:lnTo>
                      <a:lnTo>
                        <a:pt x="4008" y="677"/>
                      </a:lnTo>
                      <a:lnTo>
                        <a:pt x="4012" y="655"/>
                      </a:lnTo>
                      <a:lnTo>
                        <a:pt x="4006" y="631"/>
                      </a:lnTo>
                      <a:lnTo>
                        <a:pt x="3994" y="611"/>
                      </a:lnTo>
                      <a:lnTo>
                        <a:pt x="3974" y="590"/>
                      </a:lnTo>
                      <a:lnTo>
                        <a:pt x="3950" y="571"/>
                      </a:lnTo>
                      <a:lnTo>
                        <a:pt x="3914" y="548"/>
                      </a:lnTo>
                      <a:lnTo>
                        <a:pt x="3842" y="513"/>
                      </a:lnTo>
                      <a:lnTo>
                        <a:pt x="3754" y="481"/>
                      </a:lnTo>
                      <a:lnTo>
                        <a:pt x="3677" y="459"/>
                      </a:lnTo>
                      <a:lnTo>
                        <a:pt x="3552" y="430"/>
                      </a:lnTo>
                      <a:lnTo>
                        <a:pt x="3320" y="386"/>
                      </a:lnTo>
                      <a:lnTo>
                        <a:pt x="3093" y="355"/>
                      </a:lnTo>
                      <a:lnTo>
                        <a:pt x="2894" y="339"/>
                      </a:lnTo>
                      <a:lnTo>
                        <a:pt x="2706" y="321"/>
                      </a:lnTo>
                      <a:lnTo>
                        <a:pt x="2483" y="315"/>
                      </a:lnTo>
                      <a:lnTo>
                        <a:pt x="2306" y="312"/>
                      </a:lnTo>
                      <a:lnTo>
                        <a:pt x="2114" y="318"/>
                      </a:lnTo>
                      <a:lnTo>
                        <a:pt x="1913" y="328"/>
                      </a:lnTo>
                      <a:lnTo>
                        <a:pt x="1750" y="321"/>
                      </a:lnTo>
                      <a:lnTo>
                        <a:pt x="1633" y="322"/>
                      </a:lnTo>
                      <a:lnTo>
                        <a:pt x="1548" y="321"/>
                      </a:lnTo>
                      <a:lnTo>
                        <a:pt x="1447" y="315"/>
                      </a:lnTo>
                      <a:lnTo>
                        <a:pt x="1401" y="311"/>
                      </a:lnTo>
                      <a:lnTo>
                        <a:pt x="1359" y="300"/>
                      </a:lnTo>
                      <a:lnTo>
                        <a:pt x="1311" y="281"/>
                      </a:lnTo>
                      <a:lnTo>
                        <a:pt x="1289" y="262"/>
                      </a:lnTo>
                      <a:lnTo>
                        <a:pt x="1279" y="252"/>
                      </a:lnTo>
                      <a:lnTo>
                        <a:pt x="1273" y="244"/>
                      </a:lnTo>
                      <a:lnTo>
                        <a:pt x="1272" y="234"/>
                      </a:lnTo>
                      <a:lnTo>
                        <a:pt x="1273" y="225"/>
                      </a:lnTo>
                      <a:lnTo>
                        <a:pt x="1277" y="217"/>
                      </a:lnTo>
                      <a:lnTo>
                        <a:pt x="1287" y="207"/>
                      </a:lnTo>
                      <a:lnTo>
                        <a:pt x="1307" y="195"/>
                      </a:lnTo>
                      <a:lnTo>
                        <a:pt x="1352" y="177"/>
                      </a:lnTo>
                      <a:lnTo>
                        <a:pt x="1439" y="156"/>
                      </a:lnTo>
                      <a:lnTo>
                        <a:pt x="1532" y="139"/>
                      </a:lnTo>
                      <a:lnTo>
                        <a:pt x="1614" y="130"/>
                      </a:lnTo>
                      <a:lnTo>
                        <a:pt x="1681" y="123"/>
                      </a:lnTo>
                      <a:lnTo>
                        <a:pt x="1775" y="116"/>
                      </a:lnTo>
                      <a:lnTo>
                        <a:pt x="1916" y="112"/>
                      </a:lnTo>
                      <a:lnTo>
                        <a:pt x="2086" y="112"/>
                      </a:lnTo>
                      <a:lnTo>
                        <a:pt x="2181" y="116"/>
                      </a:lnTo>
                      <a:lnTo>
                        <a:pt x="2281" y="119"/>
                      </a:lnTo>
                      <a:lnTo>
                        <a:pt x="2366" y="129"/>
                      </a:lnTo>
                      <a:lnTo>
                        <a:pt x="2435" y="135"/>
                      </a:lnTo>
                      <a:lnTo>
                        <a:pt x="2498" y="143"/>
                      </a:lnTo>
                      <a:lnTo>
                        <a:pt x="2556" y="153"/>
                      </a:lnTo>
                      <a:lnTo>
                        <a:pt x="2619" y="168"/>
                      </a:lnTo>
                      <a:lnTo>
                        <a:pt x="2670" y="188"/>
                      </a:lnTo>
                      <a:lnTo>
                        <a:pt x="2706" y="211"/>
                      </a:lnTo>
                      <a:lnTo>
                        <a:pt x="2724" y="227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65" name="Freeform 27"/>
                <p:cNvSpPr>
                  <a:spLocks/>
                </p:cNvSpPr>
                <p:nvPr/>
              </p:nvSpPr>
              <p:spPr bwMode="auto">
                <a:xfrm>
                  <a:off x="667" y="2136"/>
                  <a:ext cx="200" cy="564"/>
                </a:xfrm>
                <a:custGeom>
                  <a:avLst/>
                  <a:gdLst>
                    <a:gd name="T0" fmla="*/ 3 w 1205"/>
                    <a:gd name="T1" fmla="*/ 0 h 1692"/>
                    <a:gd name="T2" fmla="*/ 33 w 1205"/>
                    <a:gd name="T3" fmla="*/ 188 h 1692"/>
                    <a:gd name="T4" fmla="*/ 16 w 1205"/>
                    <a:gd name="T5" fmla="*/ 188 h 1692"/>
                    <a:gd name="T6" fmla="*/ 0 w 1205"/>
                    <a:gd name="T7" fmla="*/ 0 h 1692"/>
                    <a:gd name="T8" fmla="*/ 3 w 1205"/>
                    <a:gd name="T9" fmla="*/ 0 h 16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5"/>
                    <a:gd name="T16" fmla="*/ 0 h 1692"/>
                    <a:gd name="T17" fmla="*/ 1205 w 1205"/>
                    <a:gd name="T18" fmla="*/ 1692 h 16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5" h="1692">
                      <a:moveTo>
                        <a:pt x="114" y="0"/>
                      </a:moveTo>
                      <a:lnTo>
                        <a:pt x="1205" y="1692"/>
                      </a:lnTo>
                      <a:lnTo>
                        <a:pt x="571" y="1692"/>
                      </a:lnTo>
                      <a:lnTo>
                        <a:pt x="0" y="0"/>
                      </a:lnTo>
                      <a:lnTo>
                        <a:pt x="114" y="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66" name="Freeform 28"/>
                <p:cNvSpPr>
                  <a:spLocks/>
                </p:cNvSpPr>
                <p:nvPr/>
              </p:nvSpPr>
              <p:spPr bwMode="auto">
                <a:xfrm>
                  <a:off x="447" y="2136"/>
                  <a:ext cx="201" cy="564"/>
                </a:xfrm>
                <a:custGeom>
                  <a:avLst/>
                  <a:gdLst>
                    <a:gd name="T0" fmla="*/ 19 w 1204"/>
                    <a:gd name="T1" fmla="*/ 188 h 1692"/>
                    <a:gd name="T2" fmla="*/ 0 w 1204"/>
                    <a:gd name="T3" fmla="*/ 188 h 1692"/>
                    <a:gd name="T4" fmla="*/ 30 w 1204"/>
                    <a:gd name="T5" fmla="*/ 0 h 1692"/>
                    <a:gd name="T6" fmla="*/ 34 w 1204"/>
                    <a:gd name="T7" fmla="*/ 0 h 1692"/>
                    <a:gd name="T8" fmla="*/ 19 w 1204"/>
                    <a:gd name="T9" fmla="*/ 188 h 16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4"/>
                    <a:gd name="T16" fmla="*/ 0 h 1692"/>
                    <a:gd name="T17" fmla="*/ 1204 w 1204"/>
                    <a:gd name="T18" fmla="*/ 1692 h 16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4" h="1692">
                      <a:moveTo>
                        <a:pt x="691" y="1692"/>
                      </a:moveTo>
                      <a:lnTo>
                        <a:pt x="0" y="1692"/>
                      </a:lnTo>
                      <a:lnTo>
                        <a:pt x="1090" y="0"/>
                      </a:lnTo>
                      <a:lnTo>
                        <a:pt x="1204" y="0"/>
                      </a:lnTo>
                      <a:lnTo>
                        <a:pt x="691" y="169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798" name="Rectangle 31"/>
            <p:cNvSpPr>
              <a:spLocks noChangeArrowheads="1"/>
            </p:cNvSpPr>
            <p:nvPr/>
          </p:nvSpPr>
          <p:spPr bwMode="auto">
            <a:xfrm>
              <a:off x="525" y="1418"/>
              <a:ext cx="800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99" name="Rectangle 32"/>
            <p:cNvSpPr>
              <a:spLocks noChangeArrowheads="1"/>
            </p:cNvSpPr>
            <p:nvPr/>
          </p:nvSpPr>
          <p:spPr bwMode="auto">
            <a:xfrm>
              <a:off x="581" y="1451"/>
              <a:ext cx="6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Se tiene el </a:t>
              </a:r>
              <a:endParaRPr lang="es-ES"/>
            </a:p>
          </p:txBody>
        </p:sp>
        <p:sp>
          <p:nvSpPr>
            <p:cNvPr id="800" name="Rectangle 33"/>
            <p:cNvSpPr>
              <a:spLocks noChangeArrowheads="1"/>
            </p:cNvSpPr>
            <p:nvPr/>
          </p:nvSpPr>
          <p:spPr bwMode="auto">
            <a:xfrm>
              <a:off x="581" y="1603"/>
              <a:ext cx="39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Capital</a:t>
              </a:r>
              <a:endParaRPr lang="es-ES"/>
            </a:p>
          </p:txBody>
        </p:sp>
        <p:sp>
          <p:nvSpPr>
            <p:cNvPr id="801" name="Rectangle 34"/>
            <p:cNvSpPr>
              <a:spLocks noChangeArrowheads="1"/>
            </p:cNvSpPr>
            <p:nvPr/>
          </p:nvSpPr>
          <p:spPr bwMode="auto">
            <a:xfrm>
              <a:off x="525" y="3218"/>
              <a:ext cx="800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02" name="Rectangle 35"/>
            <p:cNvSpPr>
              <a:spLocks noChangeArrowheads="1"/>
            </p:cNvSpPr>
            <p:nvPr/>
          </p:nvSpPr>
          <p:spPr bwMode="auto">
            <a:xfrm>
              <a:off x="581" y="3251"/>
              <a:ext cx="6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No se tiene </a:t>
              </a:r>
              <a:endParaRPr lang="es-ES"/>
            </a:p>
          </p:txBody>
        </p:sp>
        <p:sp>
          <p:nvSpPr>
            <p:cNvPr id="803" name="Rectangle 36"/>
            <p:cNvSpPr>
              <a:spLocks noChangeArrowheads="1"/>
            </p:cNvSpPr>
            <p:nvPr/>
          </p:nvSpPr>
          <p:spPr bwMode="auto">
            <a:xfrm>
              <a:off x="581" y="3403"/>
              <a:ext cx="5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el Capital</a:t>
              </a:r>
              <a:endParaRPr lang="es-ES"/>
            </a:p>
          </p:txBody>
        </p:sp>
        <p:grpSp>
          <p:nvGrpSpPr>
            <p:cNvPr id="804" name="Group 39"/>
            <p:cNvGrpSpPr>
              <a:grpSpLocks/>
            </p:cNvGrpSpPr>
            <p:nvPr/>
          </p:nvGrpSpPr>
          <p:grpSpPr bwMode="auto">
            <a:xfrm>
              <a:off x="632" y="1762"/>
              <a:ext cx="66" cy="331"/>
              <a:chOff x="632" y="1762"/>
              <a:chExt cx="66" cy="331"/>
            </a:xfrm>
          </p:grpSpPr>
          <p:sp>
            <p:nvSpPr>
              <p:cNvPr id="1158" name="Line 37"/>
              <p:cNvSpPr>
                <a:spLocks noChangeShapeType="1"/>
              </p:cNvSpPr>
              <p:nvPr/>
            </p:nvSpPr>
            <p:spPr bwMode="auto">
              <a:xfrm>
                <a:off x="665" y="1819"/>
                <a:ext cx="0" cy="2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59" name="Freeform 38"/>
              <p:cNvSpPr>
                <a:spLocks/>
              </p:cNvSpPr>
              <p:nvPr/>
            </p:nvSpPr>
            <p:spPr bwMode="auto">
              <a:xfrm>
                <a:off x="632" y="1762"/>
                <a:ext cx="66" cy="60"/>
              </a:xfrm>
              <a:custGeom>
                <a:avLst/>
                <a:gdLst>
                  <a:gd name="T0" fmla="*/ 33 w 131"/>
                  <a:gd name="T1" fmla="*/ 30 h 120"/>
                  <a:gd name="T2" fmla="*/ 17 w 131"/>
                  <a:gd name="T3" fmla="*/ 0 h 120"/>
                  <a:gd name="T4" fmla="*/ 0 w 131"/>
                  <a:gd name="T5" fmla="*/ 30 h 120"/>
                  <a:gd name="T6" fmla="*/ 33 w 131"/>
                  <a:gd name="T7" fmla="*/ 30 h 1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"/>
                  <a:gd name="T13" fmla="*/ 0 h 120"/>
                  <a:gd name="T14" fmla="*/ 131 w 131"/>
                  <a:gd name="T15" fmla="*/ 120 h 1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" h="120">
                    <a:moveTo>
                      <a:pt x="131" y="120"/>
                    </a:moveTo>
                    <a:lnTo>
                      <a:pt x="65" y="0"/>
                    </a:lnTo>
                    <a:lnTo>
                      <a:pt x="0" y="120"/>
                    </a:lnTo>
                    <a:lnTo>
                      <a:pt x="131" y="1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805" name="Group 42"/>
            <p:cNvGrpSpPr>
              <a:grpSpLocks/>
            </p:cNvGrpSpPr>
            <p:nvPr/>
          </p:nvGrpSpPr>
          <p:grpSpPr bwMode="auto">
            <a:xfrm>
              <a:off x="632" y="2854"/>
              <a:ext cx="66" cy="345"/>
              <a:chOff x="632" y="2854"/>
              <a:chExt cx="66" cy="345"/>
            </a:xfrm>
          </p:grpSpPr>
          <p:sp>
            <p:nvSpPr>
              <p:cNvPr id="1156" name="Line 40"/>
              <p:cNvSpPr>
                <a:spLocks noChangeShapeType="1"/>
              </p:cNvSpPr>
              <p:nvPr/>
            </p:nvSpPr>
            <p:spPr bwMode="auto">
              <a:xfrm flipV="1">
                <a:off x="665" y="2854"/>
                <a:ext cx="0" cy="2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57" name="Freeform 41"/>
              <p:cNvSpPr>
                <a:spLocks/>
              </p:cNvSpPr>
              <p:nvPr/>
            </p:nvSpPr>
            <p:spPr bwMode="auto">
              <a:xfrm>
                <a:off x="632" y="3140"/>
                <a:ext cx="66" cy="59"/>
              </a:xfrm>
              <a:custGeom>
                <a:avLst/>
                <a:gdLst>
                  <a:gd name="T0" fmla="*/ 0 w 131"/>
                  <a:gd name="T1" fmla="*/ 0 h 118"/>
                  <a:gd name="T2" fmla="*/ 17 w 131"/>
                  <a:gd name="T3" fmla="*/ 30 h 118"/>
                  <a:gd name="T4" fmla="*/ 33 w 131"/>
                  <a:gd name="T5" fmla="*/ 0 h 118"/>
                  <a:gd name="T6" fmla="*/ 0 w 131"/>
                  <a:gd name="T7" fmla="*/ 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"/>
                  <a:gd name="T13" fmla="*/ 0 h 118"/>
                  <a:gd name="T14" fmla="*/ 131 w 131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" h="118">
                    <a:moveTo>
                      <a:pt x="0" y="0"/>
                    </a:moveTo>
                    <a:lnTo>
                      <a:pt x="65" y="118"/>
                    </a:lnTo>
                    <a:lnTo>
                      <a:pt x="1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06" name="Rectangle 43"/>
            <p:cNvSpPr>
              <a:spLocks noChangeArrowheads="1"/>
            </p:cNvSpPr>
            <p:nvPr/>
          </p:nvSpPr>
          <p:spPr bwMode="auto">
            <a:xfrm>
              <a:off x="1514" y="911"/>
              <a:ext cx="800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07" name="Rectangle 44"/>
            <p:cNvSpPr>
              <a:spLocks noChangeArrowheads="1"/>
            </p:cNvSpPr>
            <p:nvPr/>
          </p:nvSpPr>
          <p:spPr bwMode="auto">
            <a:xfrm>
              <a:off x="1570" y="944"/>
              <a:ext cx="2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Esta </a:t>
              </a:r>
              <a:endParaRPr lang="es-ES"/>
            </a:p>
          </p:txBody>
        </p:sp>
        <p:sp>
          <p:nvSpPr>
            <p:cNvPr id="808" name="Rectangle 45"/>
            <p:cNvSpPr>
              <a:spLocks noChangeArrowheads="1"/>
            </p:cNvSpPr>
            <p:nvPr/>
          </p:nvSpPr>
          <p:spPr bwMode="auto">
            <a:xfrm>
              <a:off x="1570" y="1096"/>
              <a:ext cx="6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invertida a </a:t>
              </a:r>
              <a:endParaRPr lang="es-ES"/>
            </a:p>
          </p:txBody>
        </p:sp>
        <p:sp>
          <p:nvSpPr>
            <p:cNvPr id="809" name="Rectangle 46"/>
            <p:cNvSpPr>
              <a:spLocks noChangeArrowheads="1"/>
            </p:cNvSpPr>
            <p:nvPr/>
          </p:nvSpPr>
          <p:spPr bwMode="auto">
            <a:xfrm>
              <a:off x="1570" y="1249"/>
              <a:ext cx="3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cierta </a:t>
              </a:r>
              <a:endParaRPr lang="es-ES"/>
            </a:p>
          </p:txBody>
        </p:sp>
        <p:sp>
          <p:nvSpPr>
            <p:cNvPr id="810" name="Rectangle 47"/>
            <p:cNvSpPr>
              <a:spLocks noChangeArrowheads="1"/>
            </p:cNvSpPr>
            <p:nvPr/>
          </p:nvSpPr>
          <p:spPr bwMode="auto">
            <a:xfrm>
              <a:off x="1570" y="1401"/>
              <a:ext cx="6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rentabilidad</a:t>
              </a:r>
              <a:endParaRPr lang="es-ES"/>
            </a:p>
          </p:txBody>
        </p:sp>
        <p:sp>
          <p:nvSpPr>
            <p:cNvPr id="811" name="Rectangle 48"/>
            <p:cNvSpPr>
              <a:spLocks noChangeArrowheads="1"/>
            </p:cNvSpPr>
            <p:nvPr/>
          </p:nvSpPr>
          <p:spPr bwMode="auto">
            <a:xfrm>
              <a:off x="1514" y="3573"/>
              <a:ext cx="800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12" name="Rectangle 49"/>
            <p:cNvSpPr>
              <a:spLocks noChangeArrowheads="1"/>
            </p:cNvSpPr>
            <p:nvPr/>
          </p:nvSpPr>
          <p:spPr bwMode="auto">
            <a:xfrm>
              <a:off x="1570" y="3606"/>
              <a:ext cx="6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Se solicita </a:t>
              </a:r>
              <a:endParaRPr lang="es-ES"/>
            </a:p>
          </p:txBody>
        </p:sp>
        <p:sp>
          <p:nvSpPr>
            <p:cNvPr id="813" name="Rectangle 50"/>
            <p:cNvSpPr>
              <a:spLocks noChangeArrowheads="1"/>
            </p:cNvSpPr>
            <p:nvPr/>
          </p:nvSpPr>
          <p:spPr bwMode="auto">
            <a:xfrm>
              <a:off x="1570" y="3758"/>
              <a:ext cx="53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préstamo</a:t>
              </a:r>
              <a:endParaRPr lang="es-ES"/>
            </a:p>
          </p:txBody>
        </p:sp>
        <p:sp>
          <p:nvSpPr>
            <p:cNvPr id="814" name="Rectangle 51"/>
            <p:cNvSpPr>
              <a:spLocks noChangeArrowheads="1"/>
            </p:cNvSpPr>
            <p:nvPr/>
          </p:nvSpPr>
          <p:spPr bwMode="auto">
            <a:xfrm>
              <a:off x="1325" y="1975"/>
              <a:ext cx="847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15" name="Rectangle 52"/>
            <p:cNvSpPr>
              <a:spLocks noChangeArrowheads="1"/>
            </p:cNvSpPr>
            <p:nvPr/>
          </p:nvSpPr>
          <p:spPr bwMode="auto">
            <a:xfrm>
              <a:off x="1381" y="2008"/>
              <a:ext cx="8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Se tiene una   </a:t>
              </a:r>
              <a:endParaRPr lang="es-ES"/>
            </a:p>
          </p:txBody>
        </p:sp>
        <p:sp>
          <p:nvSpPr>
            <p:cNvPr id="816" name="Rectangle 53"/>
            <p:cNvSpPr>
              <a:spLocks noChangeArrowheads="1"/>
            </p:cNvSpPr>
            <p:nvPr/>
          </p:nvSpPr>
          <p:spPr bwMode="auto">
            <a:xfrm>
              <a:off x="1381" y="2160"/>
              <a:ext cx="6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parte propia</a:t>
              </a:r>
              <a:endParaRPr lang="es-ES"/>
            </a:p>
          </p:txBody>
        </p:sp>
        <p:sp>
          <p:nvSpPr>
            <p:cNvPr id="817" name="Rectangle 54"/>
            <p:cNvSpPr>
              <a:spLocks noChangeArrowheads="1"/>
            </p:cNvSpPr>
            <p:nvPr/>
          </p:nvSpPr>
          <p:spPr bwMode="auto">
            <a:xfrm>
              <a:off x="1381" y="2618"/>
              <a:ext cx="7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Otra parte se </a:t>
              </a:r>
              <a:endParaRPr lang="es-ES"/>
            </a:p>
          </p:txBody>
        </p:sp>
        <p:sp>
          <p:nvSpPr>
            <p:cNvPr id="818" name="Rectangle 55"/>
            <p:cNvSpPr>
              <a:spLocks noChangeArrowheads="1"/>
            </p:cNvSpPr>
            <p:nvPr/>
          </p:nvSpPr>
          <p:spPr bwMode="auto">
            <a:xfrm>
              <a:off x="1381" y="2770"/>
              <a:ext cx="64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solicita por </a:t>
              </a:r>
              <a:endParaRPr lang="es-ES"/>
            </a:p>
          </p:txBody>
        </p:sp>
        <p:sp>
          <p:nvSpPr>
            <p:cNvPr id="819" name="Rectangle 56"/>
            <p:cNvSpPr>
              <a:spLocks noChangeArrowheads="1"/>
            </p:cNvSpPr>
            <p:nvPr/>
          </p:nvSpPr>
          <p:spPr bwMode="auto">
            <a:xfrm>
              <a:off x="1381" y="2923"/>
              <a:ext cx="53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préstamo</a:t>
              </a:r>
              <a:endParaRPr lang="es-ES"/>
            </a:p>
          </p:txBody>
        </p:sp>
        <p:grpSp>
          <p:nvGrpSpPr>
            <p:cNvPr id="820" name="Group 59"/>
            <p:cNvGrpSpPr>
              <a:grpSpLocks/>
            </p:cNvGrpSpPr>
            <p:nvPr/>
          </p:nvGrpSpPr>
          <p:grpSpPr bwMode="auto">
            <a:xfrm>
              <a:off x="1744" y="1590"/>
              <a:ext cx="158" cy="373"/>
              <a:chOff x="1744" y="1590"/>
              <a:chExt cx="158" cy="373"/>
            </a:xfrm>
          </p:grpSpPr>
          <p:sp>
            <p:nvSpPr>
              <p:cNvPr id="1154" name="Line 57"/>
              <p:cNvSpPr>
                <a:spLocks noChangeShapeType="1"/>
              </p:cNvSpPr>
              <p:nvPr/>
            </p:nvSpPr>
            <p:spPr bwMode="auto">
              <a:xfrm flipH="1">
                <a:off x="1744" y="1643"/>
                <a:ext cx="127" cy="32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55" name="Freeform 58"/>
              <p:cNvSpPr>
                <a:spLocks/>
              </p:cNvSpPr>
              <p:nvPr/>
            </p:nvSpPr>
            <p:spPr bwMode="auto">
              <a:xfrm>
                <a:off x="1840" y="1590"/>
                <a:ext cx="62" cy="67"/>
              </a:xfrm>
              <a:custGeom>
                <a:avLst/>
                <a:gdLst>
                  <a:gd name="T0" fmla="*/ 31 w 126"/>
                  <a:gd name="T1" fmla="*/ 34 h 134"/>
                  <a:gd name="T2" fmla="*/ 26 w 126"/>
                  <a:gd name="T3" fmla="*/ 0 h 134"/>
                  <a:gd name="T4" fmla="*/ 0 w 126"/>
                  <a:gd name="T5" fmla="*/ 23 h 134"/>
                  <a:gd name="T6" fmla="*/ 31 w 126"/>
                  <a:gd name="T7" fmla="*/ 34 h 1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6"/>
                  <a:gd name="T13" fmla="*/ 0 h 134"/>
                  <a:gd name="T14" fmla="*/ 126 w 126"/>
                  <a:gd name="T15" fmla="*/ 134 h 1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6" h="134">
                    <a:moveTo>
                      <a:pt x="126" y="134"/>
                    </a:moveTo>
                    <a:lnTo>
                      <a:pt x="108" y="0"/>
                    </a:lnTo>
                    <a:lnTo>
                      <a:pt x="0" y="94"/>
                    </a:lnTo>
                    <a:lnTo>
                      <a:pt x="126" y="1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821" name="Group 62"/>
            <p:cNvGrpSpPr>
              <a:grpSpLocks/>
            </p:cNvGrpSpPr>
            <p:nvPr/>
          </p:nvGrpSpPr>
          <p:grpSpPr bwMode="auto">
            <a:xfrm>
              <a:off x="1744" y="3061"/>
              <a:ext cx="157" cy="345"/>
              <a:chOff x="1744" y="3061"/>
              <a:chExt cx="157" cy="345"/>
            </a:xfrm>
          </p:grpSpPr>
          <p:sp>
            <p:nvSpPr>
              <p:cNvPr id="1152" name="Line 60"/>
              <p:cNvSpPr>
                <a:spLocks noChangeShapeType="1"/>
              </p:cNvSpPr>
              <p:nvPr/>
            </p:nvSpPr>
            <p:spPr bwMode="auto">
              <a:xfrm flipH="1" flipV="1">
                <a:off x="1744" y="3061"/>
                <a:ext cx="126" cy="29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53" name="Freeform 61"/>
              <p:cNvSpPr>
                <a:spLocks/>
              </p:cNvSpPr>
              <p:nvPr/>
            </p:nvSpPr>
            <p:spPr bwMode="auto">
              <a:xfrm>
                <a:off x="1839" y="3340"/>
                <a:ext cx="62" cy="66"/>
              </a:xfrm>
              <a:custGeom>
                <a:avLst/>
                <a:gdLst>
                  <a:gd name="T0" fmla="*/ 0 w 126"/>
                  <a:gd name="T1" fmla="*/ 10 h 132"/>
                  <a:gd name="T2" fmla="*/ 27 w 126"/>
                  <a:gd name="T3" fmla="*/ 33 h 132"/>
                  <a:gd name="T4" fmla="*/ 31 w 126"/>
                  <a:gd name="T5" fmla="*/ 0 h 132"/>
                  <a:gd name="T6" fmla="*/ 0 w 126"/>
                  <a:gd name="T7" fmla="*/ 10 h 1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6"/>
                  <a:gd name="T13" fmla="*/ 0 h 132"/>
                  <a:gd name="T14" fmla="*/ 126 w 126"/>
                  <a:gd name="T15" fmla="*/ 132 h 1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6" h="132">
                    <a:moveTo>
                      <a:pt x="0" y="42"/>
                    </a:moveTo>
                    <a:lnTo>
                      <a:pt x="110" y="132"/>
                    </a:lnTo>
                    <a:lnTo>
                      <a:pt x="126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822" name="Group 67"/>
            <p:cNvGrpSpPr>
              <a:grpSpLocks/>
            </p:cNvGrpSpPr>
            <p:nvPr/>
          </p:nvGrpSpPr>
          <p:grpSpPr bwMode="auto">
            <a:xfrm>
              <a:off x="665" y="1261"/>
              <a:ext cx="797" cy="160"/>
              <a:chOff x="665" y="1261"/>
              <a:chExt cx="797" cy="160"/>
            </a:xfrm>
          </p:grpSpPr>
          <p:sp>
            <p:nvSpPr>
              <p:cNvPr id="1148" name="Line 63"/>
              <p:cNvSpPr>
                <a:spLocks noChangeShapeType="1"/>
              </p:cNvSpPr>
              <p:nvPr/>
            </p:nvSpPr>
            <p:spPr bwMode="auto">
              <a:xfrm flipV="1">
                <a:off x="665" y="1287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149" name="Group 66"/>
              <p:cNvGrpSpPr>
                <a:grpSpLocks/>
              </p:cNvGrpSpPr>
              <p:nvPr/>
            </p:nvGrpSpPr>
            <p:grpSpPr bwMode="auto">
              <a:xfrm>
                <a:off x="669" y="1261"/>
                <a:ext cx="793" cy="59"/>
                <a:chOff x="669" y="1261"/>
                <a:chExt cx="793" cy="59"/>
              </a:xfrm>
            </p:grpSpPr>
            <p:sp>
              <p:nvSpPr>
                <p:cNvPr id="1150" name="Line 64"/>
                <p:cNvSpPr>
                  <a:spLocks noChangeShapeType="1"/>
                </p:cNvSpPr>
                <p:nvPr/>
              </p:nvSpPr>
              <p:spPr bwMode="auto">
                <a:xfrm>
                  <a:off x="669" y="1290"/>
                  <a:ext cx="72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51" name="Freeform 65"/>
                <p:cNvSpPr>
                  <a:spLocks/>
                </p:cNvSpPr>
                <p:nvPr/>
              </p:nvSpPr>
              <p:spPr bwMode="auto">
                <a:xfrm>
                  <a:off x="1396" y="1261"/>
                  <a:ext cx="66" cy="59"/>
                </a:xfrm>
                <a:custGeom>
                  <a:avLst/>
                  <a:gdLst>
                    <a:gd name="T0" fmla="*/ 0 w 131"/>
                    <a:gd name="T1" fmla="*/ 30 h 118"/>
                    <a:gd name="T2" fmla="*/ 33 w 131"/>
                    <a:gd name="T3" fmla="*/ 15 h 118"/>
                    <a:gd name="T4" fmla="*/ 0 w 131"/>
                    <a:gd name="T5" fmla="*/ 0 h 118"/>
                    <a:gd name="T6" fmla="*/ 0 w 131"/>
                    <a:gd name="T7" fmla="*/ 30 h 1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1"/>
                    <a:gd name="T13" fmla="*/ 0 h 118"/>
                    <a:gd name="T14" fmla="*/ 131 w 131"/>
                    <a:gd name="T15" fmla="*/ 118 h 1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1" h="118">
                      <a:moveTo>
                        <a:pt x="0" y="118"/>
                      </a:moveTo>
                      <a:lnTo>
                        <a:pt x="131" y="58"/>
                      </a:lnTo>
                      <a:lnTo>
                        <a:pt x="0" y="0"/>
                      </a:lnTo>
                      <a:lnTo>
                        <a:pt x="0" y="1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823" name="Oval 68"/>
            <p:cNvSpPr>
              <a:spLocks noChangeArrowheads="1"/>
            </p:cNvSpPr>
            <p:nvPr/>
          </p:nvSpPr>
          <p:spPr bwMode="auto">
            <a:xfrm>
              <a:off x="4527" y="2178"/>
              <a:ext cx="1226" cy="761"/>
            </a:xfrm>
            <a:prstGeom prst="ellipse">
              <a:avLst/>
            </a:prstGeom>
            <a:solidFill>
              <a:srgbClr val="78695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24" name="Oval 69"/>
            <p:cNvSpPr>
              <a:spLocks noChangeArrowheads="1"/>
            </p:cNvSpPr>
            <p:nvPr/>
          </p:nvSpPr>
          <p:spPr bwMode="auto">
            <a:xfrm>
              <a:off x="4484" y="2139"/>
              <a:ext cx="1218" cy="754"/>
            </a:xfrm>
            <a:prstGeom prst="ellipse">
              <a:avLst/>
            </a:prstGeom>
            <a:solidFill>
              <a:srgbClr val="A2C1FE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825" name="Group 74"/>
            <p:cNvGrpSpPr>
              <a:grpSpLocks/>
            </p:cNvGrpSpPr>
            <p:nvPr/>
          </p:nvGrpSpPr>
          <p:grpSpPr bwMode="auto">
            <a:xfrm>
              <a:off x="665" y="3618"/>
              <a:ext cx="797" cy="153"/>
              <a:chOff x="665" y="3618"/>
              <a:chExt cx="797" cy="153"/>
            </a:xfrm>
          </p:grpSpPr>
          <p:sp>
            <p:nvSpPr>
              <p:cNvPr id="1144" name="Line 70"/>
              <p:cNvSpPr>
                <a:spLocks noChangeShapeType="1"/>
              </p:cNvSpPr>
              <p:nvPr/>
            </p:nvSpPr>
            <p:spPr bwMode="auto">
              <a:xfrm>
                <a:off x="665" y="3618"/>
                <a:ext cx="0" cy="11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145" name="Group 73"/>
              <p:cNvGrpSpPr>
                <a:grpSpLocks/>
              </p:cNvGrpSpPr>
              <p:nvPr/>
            </p:nvGrpSpPr>
            <p:grpSpPr bwMode="auto">
              <a:xfrm>
                <a:off x="669" y="3712"/>
                <a:ext cx="793" cy="59"/>
                <a:chOff x="669" y="3712"/>
                <a:chExt cx="793" cy="59"/>
              </a:xfrm>
            </p:grpSpPr>
            <p:sp>
              <p:nvSpPr>
                <p:cNvPr id="1146" name="Line 71"/>
                <p:cNvSpPr>
                  <a:spLocks noChangeShapeType="1"/>
                </p:cNvSpPr>
                <p:nvPr/>
              </p:nvSpPr>
              <p:spPr bwMode="auto">
                <a:xfrm>
                  <a:off x="669" y="3741"/>
                  <a:ext cx="729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47" name="Freeform 72"/>
                <p:cNvSpPr>
                  <a:spLocks/>
                </p:cNvSpPr>
                <p:nvPr/>
              </p:nvSpPr>
              <p:spPr bwMode="auto">
                <a:xfrm>
                  <a:off x="1396" y="3712"/>
                  <a:ext cx="66" cy="59"/>
                </a:xfrm>
                <a:custGeom>
                  <a:avLst/>
                  <a:gdLst>
                    <a:gd name="T0" fmla="*/ 0 w 131"/>
                    <a:gd name="T1" fmla="*/ 30 h 118"/>
                    <a:gd name="T2" fmla="*/ 33 w 131"/>
                    <a:gd name="T3" fmla="*/ 15 h 118"/>
                    <a:gd name="T4" fmla="*/ 0 w 131"/>
                    <a:gd name="T5" fmla="*/ 0 h 118"/>
                    <a:gd name="T6" fmla="*/ 0 w 131"/>
                    <a:gd name="T7" fmla="*/ 30 h 1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1"/>
                    <a:gd name="T13" fmla="*/ 0 h 118"/>
                    <a:gd name="T14" fmla="*/ 131 w 131"/>
                    <a:gd name="T15" fmla="*/ 118 h 1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1" h="118">
                      <a:moveTo>
                        <a:pt x="0" y="118"/>
                      </a:moveTo>
                      <a:lnTo>
                        <a:pt x="131" y="58"/>
                      </a:lnTo>
                      <a:lnTo>
                        <a:pt x="0" y="0"/>
                      </a:lnTo>
                      <a:lnTo>
                        <a:pt x="0" y="1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grpSp>
          <p:nvGrpSpPr>
            <p:cNvPr id="826" name="Group 77"/>
            <p:cNvGrpSpPr>
              <a:grpSpLocks/>
            </p:cNvGrpSpPr>
            <p:nvPr/>
          </p:nvGrpSpPr>
          <p:grpSpPr bwMode="auto">
            <a:xfrm>
              <a:off x="2412" y="1261"/>
              <a:ext cx="793" cy="59"/>
              <a:chOff x="2412" y="1261"/>
              <a:chExt cx="793" cy="59"/>
            </a:xfrm>
          </p:grpSpPr>
          <p:sp>
            <p:nvSpPr>
              <p:cNvPr id="1142" name="Line 75"/>
              <p:cNvSpPr>
                <a:spLocks noChangeShapeType="1"/>
              </p:cNvSpPr>
              <p:nvPr/>
            </p:nvSpPr>
            <p:spPr bwMode="auto">
              <a:xfrm>
                <a:off x="2412" y="1290"/>
                <a:ext cx="7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43" name="Freeform 76"/>
              <p:cNvSpPr>
                <a:spLocks/>
              </p:cNvSpPr>
              <p:nvPr/>
            </p:nvSpPr>
            <p:spPr bwMode="auto">
              <a:xfrm>
                <a:off x="3139" y="1261"/>
                <a:ext cx="66" cy="59"/>
              </a:xfrm>
              <a:custGeom>
                <a:avLst/>
                <a:gdLst>
                  <a:gd name="T0" fmla="*/ 0 w 131"/>
                  <a:gd name="T1" fmla="*/ 30 h 118"/>
                  <a:gd name="T2" fmla="*/ 33 w 131"/>
                  <a:gd name="T3" fmla="*/ 15 h 118"/>
                  <a:gd name="T4" fmla="*/ 0 w 131"/>
                  <a:gd name="T5" fmla="*/ 0 h 118"/>
                  <a:gd name="T6" fmla="*/ 0 w 131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"/>
                  <a:gd name="T13" fmla="*/ 0 h 118"/>
                  <a:gd name="T14" fmla="*/ 131 w 131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" h="118">
                    <a:moveTo>
                      <a:pt x="0" y="118"/>
                    </a:moveTo>
                    <a:lnTo>
                      <a:pt x="131" y="58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827" name="Group 80"/>
            <p:cNvGrpSpPr>
              <a:grpSpLocks/>
            </p:cNvGrpSpPr>
            <p:nvPr/>
          </p:nvGrpSpPr>
          <p:grpSpPr bwMode="auto">
            <a:xfrm>
              <a:off x="2412" y="3712"/>
              <a:ext cx="793" cy="59"/>
              <a:chOff x="2412" y="3712"/>
              <a:chExt cx="793" cy="59"/>
            </a:xfrm>
          </p:grpSpPr>
          <p:sp>
            <p:nvSpPr>
              <p:cNvPr id="1140" name="Line 78"/>
              <p:cNvSpPr>
                <a:spLocks noChangeShapeType="1"/>
              </p:cNvSpPr>
              <p:nvPr/>
            </p:nvSpPr>
            <p:spPr bwMode="auto">
              <a:xfrm>
                <a:off x="2412" y="3741"/>
                <a:ext cx="7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41" name="Freeform 79"/>
              <p:cNvSpPr>
                <a:spLocks/>
              </p:cNvSpPr>
              <p:nvPr/>
            </p:nvSpPr>
            <p:spPr bwMode="auto">
              <a:xfrm>
                <a:off x="3139" y="3712"/>
                <a:ext cx="66" cy="59"/>
              </a:xfrm>
              <a:custGeom>
                <a:avLst/>
                <a:gdLst>
                  <a:gd name="T0" fmla="*/ 0 w 131"/>
                  <a:gd name="T1" fmla="*/ 30 h 118"/>
                  <a:gd name="T2" fmla="*/ 33 w 131"/>
                  <a:gd name="T3" fmla="*/ 15 h 118"/>
                  <a:gd name="T4" fmla="*/ 0 w 131"/>
                  <a:gd name="T5" fmla="*/ 0 h 118"/>
                  <a:gd name="T6" fmla="*/ 0 w 131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"/>
                  <a:gd name="T13" fmla="*/ 0 h 118"/>
                  <a:gd name="T14" fmla="*/ 131 w 131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" h="118">
                    <a:moveTo>
                      <a:pt x="0" y="118"/>
                    </a:moveTo>
                    <a:lnTo>
                      <a:pt x="131" y="58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28" name="Rectangle 81"/>
            <p:cNvSpPr>
              <a:spLocks noChangeArrowheads="1"/>
            </p:cNvSpPr>
            <p:nvPr/>
          </p:nvSpPr>
          <p:spPr bwMode="auto">
            <a:xfrm>
              <a:off x="3304" y="1080"/>
              <a:ext cx="1223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29" name="Rectangle 82"/>
            <p:cNvSpPr>
              <a:spLocks noChangeArrowheads="1"/>
            </p:cNvSpPr>
            <p:nvPr/>
          </p:nvSpPr>
          <p:spPr bwMode="auto">
            <a:xfrm>
              <a:off x="3360" y="1113"/>
              <a:ext cx="7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E52FC"/>
                  </a:solidFill>
                </a:rPr>
                <a:t>COSTO DE </a:t>
              </a:r>
              <a:endParaRPr lang="es-ES"/>
            </a:p>
          </p:txBody>
        </p:sp>
        <p:sp>
          <p:nvSpPr>
            <p:cNvPr id="830" name="Rectangle 83"/>
            <p:cNvSpPr>
              <a:spLocks noChangeArrowheads="1"/>
            </p:cNvSpPr>
            <p:nvPr/>
          </p:nvSpPr>
          <p:spPr bwMode="auto">
            <a:xfrm>
              <a:off x="3360" y="1265"/>
              <a:ext cx="9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E52FC"/>
                  </a:solidFill>
                </a:rPr>
                <a:t>OPORTUNIDAD</a:t>
              </a:r>
              <a:endParaRPr lang="es-ES"/>
            </a:p>
          </p:txBody>
        </p:sp>
        <p:sp>
          <p:nvSpPr>
            <p:cNvPr id="831" name="Rectangle 84"/>
            <p:cNvSpPr>
              <a:spLocks noChangeArrowheads="1"/>
            </p:cNvSpPr>
            <p:nvPr/>
          </p:nvSpPr>
          <p:spPr bwMode="auto">
            <a:xfrm>
              <a:off x="3304" y="3573"/>
              <a:ext cx="799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32" name="Rectangle 85"/>
            <p:cNvSpPr>
              <a:spLocks noChangeArrowheads="1"/>
            </p:cNvSpPr>
            <p:nvPr/>
          </p:nvSpPr>
          <p:spPr bwMode="auto">
            <a:xfrm>
              <a:off x="3360" y="3606"/>
              <a:ext cx="7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E52FC"/>
                  </a:solidFill>
                </a:rPr>
                <a:t>COSTO DE </a:t>
              </a:r>
              <a:endParaRPr lang="es-ES"/>
            </a:p>
          </p:txBody>
        </p:sp>
        <p:sp>
          <p:nvSpPr>
            <p:cNvPr id="833" name="Rectangle 86"/>
            <p:cNvSpPr>
              <a:spLocks noChangeArrowheads="1"/>
            </p:cNvSpPr>
            <p:nvPr/>
          </p:nvSpPr>
          <p:spPr bwMode="auto">
            <a:xfrm>
              <a:off x="3360" y="3758"/>
              <a:ext cx="5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E52FC"/>
                  </a:solidFill>
                </a:rPr>
                <a:t>CAPITAL</a:t>
              </a:r>
              <a:endParaRPr lang="es-ES"/>
            </a:p>
          </p:txBody>
        </p:sp>
        <p:sp>
          <p:nvSpPr>
            <p:cNvPr id="834" name="Rectangle 87"/>
            <p:cNvSpPr>
              <a:spLocks noChangeArrowheads="1"/>
            </p:cNvSpPr>
            <p:nvPr/>
          </p:nvSpPr>
          <p:spPr bwMode="auto">
            <a:xfrm>
              <a:off x="4481" y="2305"/>
              <a:ext cx="122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35" name="Rectangle 88"/>
            <p:cNvSpPr>
              <a:spLocks noChangeArrowheads="1"/>
            </p:cNvSpPr>
            <p:nvPr/>
          </p:nvSpPr>
          <p:spPr bwMode="auto">
            <a:xfrm>
              <a:off x="4753" y="2337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b="1">
                  <a:solidFill>
                    <a:srgbClr val="000000"/>
                  </a:solidFill>
                </a:rPr>
                <a:t>TASA DE </a:t>
              </a:r>
              <a:endParaRPr lang="es-ES"/>
            </a:p>
          </p:txBody>
        </p:sp>
        <p:sp>
          <p:nvSpPr>
            <p:cNvPr id="836" name="Rectangle 89"/>
            <p:cNvSpPr>
              <a:spLocks noChangeArrowheads="1"/>
            </p:cNvSpPr>
            <p:nvPr/>
          </p:nvSpPr>
          <p:spPr bwMode="auto">
            <a:xfrm>
              <a:off x="4603" y="2506"/>
              <a:ext cx="9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b="1">
                  <a:solidFill>
                    <a:srgbClr val="000000"/>
                  </a:solidFill>
                </a:rPr>
                <a:t>DESCUENTO</a:t>
              </a:r>
              <a:endParaRPr lang="es-ES"/>
            </a:p>
          </p:txBody>
        </p:sp>
        <p:grpSp>
          <p:nvGrpSpPr>
            <p:cNvPr id="837" name="Group 92"/>
            <p:cNvGrpSpPr>
              <a:grpSpLocks/>
            </p:cNvGrpSpPr>
            <p:nvPr/>
          </p:nvGrpSpPr>
          <p:grpSpPr bwMode="auto">
            <a:xfrm>
              <a:off x="3683" y="1505"/>
              <a:ext cx="982" cy="669"/>
              <a:chOff x="3683" y="1505"/>
              <a:chExt cx="982" cy="669"/>
            </a:xfrm>
          </p:grpSpPr>
          <p:sp>
            <p:nvSpPr>
              <p:cNvPr id="1138" name="Line 90"/>
              <p:cNvSpPr>
                <a:spLocks noChangeShapeType="1"/>
              </p:cNvSpPr>
              <p:nvPr/>
            </p:nvSpPr>
            <p:spPr bwMode="auto">
              <a:xfrm>
                <a:off x="3683" y="1505"/>
                <a:ext cx="932" cy="6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9" name="Freeform 91"/>
              <p:cNvSpPr>
                <a:spLocks/>
              </p:cNvSpPr>
              <p:nvPr/>
            </p:nvSpPr>
            <p:spPr bwMode="auto">
              <a:xfrm>
                <a:off x="4592" y="2114"/>
                <a:ext cx="73" cy="60"/>
              </a:xfrm>
              <a:custGeom>
                <a:avLst/>
                <a:gdLst>
                  <a:gd name="T0" fmla="*/ 0 w 146"/>
                  <a:gd name="T1" fmla="*/ 24 h 119"/>
                  <a:gd name="T2" fmla="*/ 37 w 146"/>
                  <a:gd name="T3" fmla="*/ 30 h 119"/>
                  <a:gd name="T4" fmla="*/ 20 w 146"/>
                  <a:gd name="T5" fmla="*/ 0 h 119"/>
                  <a:gd name="T6" fmla="*/ 0 w 146"/>
                  <a:gd name="T7" fmla="*/ 24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6"/>
                  <a:gd name="T13" fmla="*/ 0 h 119"/>
                  <a:gd name="T14" fmla="*/ 146 w 146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6" h="119">
                    <a:moveTo>
                      <a:pt x="0" y="95"/>
                    </a:moveTo>
                    <a:lnTo>
                      <a:pt x="146" y="119"/>
                    </a:lnTo>
                    <a:lnTo>
                      <a:pt x="83" y="0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838" name="Group 95"/>
            <p:cNvGrpSpPr>
              <a:grpSpLocks/>
            </p:cNvGrpSpPr>
            <p:nvPr/>
          </p:nvGrpSpPr>
          <p:grpSpPr bwMode="auto">
            <a:xfrm>
              <a:off x="3676" y="2857"/>
              <a:ext cx="997" cy="627"/>
              <a:chOff x="3676" y="2857"/>
              <a:chExt cx="997" cy="627"/>
            </a:xfrm>
          </p:grpSpPr>
          <p:sp>
            <p:nvSpPr>
              <p:cNvPr id="1136" name="Line 93"/>
              <p:cNvSpPr>
                <a:spLocks noChangeShapeType="1"/>
              </p:cNvSpPr>
              <p:nvPr/>
            </p:nvSpPr>
            <p:spPr bwMode="auto">
              <a:xfrm flipH="1">
                <a:off x="3676" y="2889"/>
                <a:ext cx="945" cy="59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7" name="Freeform 94"/>
              <p:cNvSpPr>
                <a:spLocks/>
              </p:cNvSpPr>
              <p:nvPr/>
            </p:nvSpPr>
            <p:spPr bwMode="auto">
              <a:xfrm>
                <a:off x="4599" y="2857"/>
                <a:ext cx="74" cy="59"/>
              </a:xfrm>
              <a:custGeom>
                <a:avLst/>
                <a:gdLst>
                  <a:gd name="T0" fmla="*/ 20 w 147"/>
                  <a:gd name="T1" fmla="*/ 30 h 118"/>
                  <a:gd name="T2" fmla="*/ 37 w 147"/>
                  <a:gd name="T3" fmla="*/ 0 h 118"/>
                  <a:gd name="T4" fmla="*/ 0 w 147"/>
                  <a:gd name="T5" fmla="*/ 5 h 118"/>
                  <a:gd name="T6" fmla="*/ 20 w 147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7"/>
                  <a:gd name="T13" fmla="*/ 0 h 118"/>
                  <a:gd name="T14" fmla="*/ 147 w 147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7" h="118">
                    <a:moveTo>
                      <a:pt x="77" y="118"/>
                    </a:moveTo>
                    <a:lnTo>
                      <a:pt x="147" y="0"/>
                    </a:lnTo>
                    <a:lnTo>
                      <a:pt x="0" y="20"/>
                    </a:lnTo>
                    <a:lnTo>
                      <a:pt x="77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39" name="Rectangle 96"/>
            <p:cNvSpPr>
              <a:spLocks noChangeArrowheads="1"/>
            </p:cNvSpPr>
            <p:nvPr/>
          </p:nvSpPr>
          <p:spPr bwMode="auto">
            <a:xfrm>
              <a:off x="2456" y="1679"/>
              <a:ext cx="564" cy="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40" name="Rectangle 97"/>
            <p:cNvSpPr>
              <a:spLocks noChangeArrowheads="1"/>
            </p:cNvSpPr>
            <p:nvPr/>
          </p:nvSpPr>
          <p:spPr bwMode="auto">
            <a:xfrm>
              <a:off x="2512" y="1712"/>
              <a:ext cx="3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Costo </a:t>
              </a:r>
              <a:endParaRPr lang="es-ES"/>
            </a:p>
          </p:txBody>
        </p:sp>
        <p:sp>
          <p:nvSpPr>
            <p:cNvPr id="841" name="Rectangle 98"/>
            <p:cNvSpPr>
              <a:spLocks noChangeArrowheads="1"/>
            </p:cNvSpPr>
            <p:nvPr/>
          </p:nvSpPr>
          <p:spPr bwMode="auto">
            <a:xfrm>
              <a:off x="2512" y="1865"/>
              <a:ext cx="20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del </a:t>
              </a:r>
              <a:endParaRPr lang="es-ES"/>
            </a:p>
          </p:txBody>
        </p:sp>
        <p:sp>
          <p:nvSpPr>
            <p:cNvPr id="842" name="Rectangle 99"/>
            <p:cNvSpPr>
              <a:spLocks noChangeArrowheads="1"/>
            </p:cNvSpPr>
            <p:nvPr/>
          </p:nvSpPr>
          <p:spPr bwMode="auto">
            <a:xfrm>
              <a:off x="2512" y="2017"/>
              <a:ext cx="43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Capital </a:t>
              </a:r>
              <a:endParaRPr lang="es-ES"/>
            </a:p>
          </p:txBody>
        </p:sp>
        <p:sp>
          <p:nvSpPr>
            <p:cNvPr id="843" name="Rectangle 100"/>
            <p:cNvSpPr>
              <a:spLocks noChangeArrowheads="1"/>
            </p:cNvSpPr>
            <p:nvPr/>
          </p:nvSpPr>
          <p:spPr bwMode="auto">
            <a:xfrm>
              <a:off x="2512" y="2169"/>
              <a:ext cx="3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Propio</a:t>
              </a:r>
              <a:endParaRPr lang="es-ES"/>
            </a:p>
          </p:txBody>
        </p:sp>
        <p:sp>
          <p:nvSpPr>
            <p:cNvPr id="844" name="Rectangle 101"/>
            <p:cNvSpPr>
              <a:spLocks noChangeArrowheads="1"/>
            </p:cNvSpPr>
            <p:nvPr/>
          </p:nvSpPr>
          <p:spPr bwMode="auto">
            <a:xfrm>
              <a:off x="3162" y="2093"/>
              <a:ext cx="941" cy="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845" name="Group 109"/>
            <p:cNvGrpSpPr>
              <a:grpSpLocks/>
            </p:cNvGrpSpPr>
            <p:nvPr/>
          </p:nvGrpSpPr>
          <p:grpSpPr bwMode="auto">
            <a:xfrm>
              <a:off x="1046" y="2529"/>
              <a:ext cx="274" cy="59"/>
              <a:chOff x="1046" y="2529"/>
              <a:chExt cx="274" cy="59"/>
            </a:xfrm>
          </p:grpSpPr>
          <p:sp>
            <p:nvSpPr>
              <p:cNvPr id="1134" name="Line 107"/>
              <p:cNvSpPr>
                <a:spLocks noChangeShapeType="1"/>
              </p:cNvSpPr>
              <p:nvPr/>
            </p:nvSpPr>
            <p:spPr bwMode="auto">
              <a:xfrm>
                <a:off x="1046" y="2558"/>
                <a:ext cx="21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5" name="Freeform 108"/>
              <p:cNvSpPr>
                <a:spLocks/>
              </p:cNvSpPr>
              <p:nvPr/>
            </p:nvSpPr>
            <p:spPr bwMode="auto">
              <a:xfrm>
                <a:off x="1255" y="2529"/>
                <a:ext cx="65" cy="59"/>
              </a:xfrm>
              <a:custGeom>
                <a:avLst/>
                <a:gdLst>
                  <a:gd name="T0" fmla="*/ 0 w 132"/>
                  <a:gd name="T1" fmla="*/ 30 h 118"/>
                  <a:gd name="T2" fmla="*/ 32 w 132"/>
                  <a:gd name="T3" fmla="*/ 15 h 118"/>
                  <a:gd name="T4" fmla="*/ 0 w 132"/>
                  <a:gd name="T5" fmla="*/ 0 h 118"/>
                  <a:gd name="T6" fmla="*/ 0 w 132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118"/>
                  <a:gd name="T14" fmla="*/ 132 w 132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118">
                    <a:moveTo>
                      <a:pt x="0" y="118"/>
                    </a:moveTo>
                    <a:lnTo>
                      <a:pt x="132" y="58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846" name="Group 112"/>
            <p:cNvGrpSpPr>
              <a:grpSpLocks/>
            </p:cNvGrpSpPr>
            <p:nvPr/>
          </p:nvGrpSpPr>
          <p:grpSpPr bwMode="auto">
            <a:xfrm>
              <a:off x="2176" y="2149"/>
              <a:ext cx="275" cy="59"/>
              <a:chOff x="2176" y="2149"/>
              <a:chExt cx="275" cy="59"/>
            </a:xfrm>
          </p:grpSpPr>
          <p:sp>
            <p:nvSpPr>
              <p:cNvPr id="1132" name="Line 110"/>
              <p:cNvSpPr>
                <a:spLocks noChangeShapeType="1"/>
              </p:cNvSpPr>
              <p:nvPr/>
            </p:nvSpPr>
            <p:spPr bwMode="auto">
              <a:xfrm>
                <a:off x="2176" y="2178"/>
                <a:ext cx="21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3" name="Freeform 111"/>
              <p:cNvSpPr>
                <a:spLocks/>
              </p:cNvSpPr>
              <p:nvPr/>
            </p:nvSpPr>
            <p:spPr bwMode="auto">
              <a:xfrm>
                <a:off x="2385" y="2149"/>
                <a:ext cx="66" cy="59"/>
              </a:xfrm>
              <a:custGeom>
                <a:avLst/>
                <a:gdLst>
                  <a:gd name="T0" fmla="*/ 0 w 132"/>
                  <a:gd name="T1" fmla="*/ 30 h 118"/>
                  <a:gd name="T2" fmla="*/ 33 w 132"/>
                  <a:gd name="T3" fmla="*/ 15 h 118"/>
                  <a:gd name="T4" fmla="*/ 0 w 132"/>
                  <a:gd name="T5" fmla="*/ 0 h 118"/>
                  <a:gd name="T6" fmla="*/ 0 w 132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118"/>
                  <a:gd name="T14" fmla="*/ 132 w 132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118">
                    <a:moveTo>
                      <a:pt x="0" y="118"/>
                    </a:moveTo>
                    <a:lnTo>
                      <a:pt x="132" y="58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847" name="Group 115"/>
            <p:cNvGrpSpPr>
              <a:grpSpLocks/>
            </p:cNvGrpSpPr>
            <p:nvPr/>
          </p:nvGrpSpPr>
          <p:grpSpPr bwMode="auto">
            <a:xfrm>
              <a:off x="2176" y="2782"/>
              <a:ext cx="275" cy="59"/>
              <a:chOff x="2176" y="2782"/>
              <a:chExt cx="275" cy="59"/>
            </a:xfrm>
          </p:grpSpPr>
          <p:sp>
            <p:nvSpPr>
              <p:cNvPr id="1130" name="Line 113"/>
              <p:cNvSpPr>
                <a:spLocks noChangeShapeType="1"/>
              </p:cNvSpPr>
              <p:nvPr/>
            </p:nvSpPr>
            <p:spPr bwMode="auto">
              <a:xfrm>
                <a:off x="2176" y="2811"/>
                <a:ext cx="21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31" name="Freeform 114"/>
              <p:cNvSpPr>
                <a:spLocks/>
              </p:cNvSpPr>
              <p:nvPr/>
            </p:nvSpPr>
            <p:spPr bwMode="auto">
              <a:xfrm>
                <a:off x="2385" y="2782"/>
                <a:ext cx="66" cy="59"/>
              </a:xfrm>
              <a:custGeom>
                <a:avLst/>
                <a:gdLst>
                  <a:gd name="T0" fmla="*/ 0 w 132"/>
                  <a:gd name="T1" fmla="*/ 30 h 118"/>
                  <a:gd name="T2" fmla="*/ 33 w 132"/>
                  <a:gd name="T3" fmla="*/ 15 h 118"/>
                  <a:gd name="T4" fmla="*/ 0 w 132"/>
                  <a:gd name="T5" fmla="*/ 0 h 118"/>
                  <a:gd name="T6" fmla="*/ 0 w 132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118"/>
                  <a:gd name="T14" fmla="*/ 132 w 132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118">
                    <a:moveTo>
                      <a:pt x="0" y="118"/>
                    </a:moveTo>
                    <a:lnTo>
                      <a:pt x="132" y="58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48" name="Rectangle 116"/>
            <p:cNvSpPr>
              <a:spLocks noChangeArrowheads="1"/>
            </p:cNvSpPr>
            <p:nvPr/>
          </p:nvSpPr>
          <p:spPr bwMode="auto">
            <a:xfrm>
              <a:off x="2456" y="2609"/>
              <a:ext cx="611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49" name="Rectangle 117"/>
            <p:cNvSpPr>
              <a:spLocks noChangeArrowheads="1"/>
            </p:cNvSpPr>
            <p:nvPr/>
          </p:nvSpPr>
          <p:spPr bwMode="auto">
            <a:xfrm>
              <a:off x="2512" y="2642"/>
              <a:ext cx="8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Costo             </a:t>
              </a:r>
              <a:endParaRPr lang="es-ES"/>
            </a:p>
          </p:txBody>
        </p:sp>
        <p:sp>
          <p:nvSpPr>
            <p:cNvPr id="850" name="Rectangle 118"/>
            <p:cNvSpPr>
              <a:spLocks noChangeArrowheads="1"/>
            </p:cNvSpPr>
            <p:nvPr/>
          </p:nvSpPr>
          <p:spPr bwMode="auto">
            <a:xfrm>
              <a:off x="2512" y="2794"/>
              <a:ext cx="43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de        </a:t>
              </a:r>
              <a:endParaRPr lang="es-ES"/>
            </a:p>
          </p:txBody>
        </p:sp>
        <p:sp>
          <p:nvSpPr>
            <p:cNvPr id="851" name="Rectangle 119"/>
            <p:cNvSpPr>
              <a:spLocks noChangeArrowheads="1"/>
            </p:cNvSpPr>
            <p:nvPr/>
          </p:nvSpPr>
          <p:spPr bwMode="auto">
            <a:xfrm>
              <a:off x="2512" y="2946"/>
              <a:ext cx="13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la </a:t>
              </a:r>
              <a:endParaRPr lang="es-ES"/>
            </a:p>
          </p:txBody>
        </p:sp>
        <p:sp>
          <p:nvSpPr>
            <p:cNvPr id="852" name="Rectangle 120"/>
            <p:cNvSpPr>
              <a:spLocks noChangeArrowheads="1"/>
            </p:cNvSpPr>
            <p:nvPr/>
          </p:nvSpPr>
          <p:spPr bwMode="auto">
            <a:xfrm>
              <a:off x="2512" y="3099"/>
              <a:ext cx="3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Deuda</a:t>
              </a:r>
              <a:endParaRPr lang="es-ES"/>
            </a:p>
          </p:txBody>
        </p:sp>
        <p:sp>
          <p:nvSpPr>
            <p:cNvPr id="853" name="Freeform 121"/>
            <p:cNvSpPr>
              <a:spLocks/>
            </p:cNvSpPr>
            <p:nvPr/>
          </p:nvSpPr>
          <p:spPr bwMode="auto">
            <a:xfrm>
              <a:off x="1658" y="2392"/>
              <a:ext cx="133" cy="120"/>
            </a:xfrm>
            <a:custGeom>
              <a:avLst/>
              <a:gdLst>
                <a:gd name="T0" fmla="*/ 16 w 267"/>
                <a:gd name="T1" fmla="*/ 0 h 239"/>
                <a:gd name="T2" fmla="*/ 16 w 267"/>
                <a:gd name="T3" fmla="*/ 15 h 239"/>
                <a:gd name="T4" fmla="*/ 0 w 267"/>
                <a:gd name="T5" fmla="*/ 15 h 239"/>
                <a:gd name="T6" fmla="*/ 0 w 267"/>
                <a:gd name="T7" fmla="*/ 45 h 239"/>
                <a:gd name="T8" fmla="*/ 16 w 267"/>
                <a:gd name="T9" fmla="*/ 45 h 239"/>
                <a:gd name="T10" fmla="*/ 16 w 267"/>
                <a:gd name="T11" fmla="*/ 60 h 239"/>
                <a:gd name="T12" fmla="*/ 50 w 267"/>
                <a:gd name="T13" fmla="*/ 60 h 239"/>
                <a:gd name="T14" fmla="*/ 50 w 267"/>
                <a:gd name="T15" fmla="*/ 45 h 239"/>
                <a:gd name="T16" fmla="*/ 66 w 267"/>
                <a:gd name="T17" fmla="*/ 45 h 239"/>
                <a:gd name="T18" fmla="*/ 66 w 267"/>
                <a:gd name="T19" fmla="*/ 15 h 239"/>
                <a:gd name="T20" fmla="*/ 50 w 267"/>
                <a:gd name="T21" fmla="*/ 15 h 239"/>
                <a:gd name="T22" fmla="*/ 50 w 267"/>
                <a:gd name="T23" fmla="*/ 0 h 239"/>
                <a:gd name="T24" fmla="*/ 16 w 267"/>
                <a:gd name="T25" fmla="*/ 0 h 2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7"/>
                <a:gd name="T40" fmla="*/ 0 h 239"/>
                <a:gd name="T41" fmla="*/ 267 w 267"/>
                <a:gd name="T42" fmla="*/ 239 h 2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7" h="239">
                  <a:moveTo>
                    <a:pt x="67" y="0"/>
                  </a:moveTo>
                  <a:lnTo>
                    <a:pt x="67" y="60"/>
                  </a:lnTo>
                  <a:lnTo>
                    <a:pt x="0" y="60"/>
                  </a:lnTo>
                  <a:lnTo>
                    <a:pt x="0" y="179"/>
                  </a:lnTo>
                  <a:lnTo>
                    <a:pt x="67" y="179"/>
                  </a:lnTo>
                  <a:lnTo>
                    <a:pt x="67" y="239"/>
                  </a:lnTo>
                  <a:lnTo>
                    <a:pt x="200" y="239"/>
                  </a:lnTo>
                  <a:lnTo>
                    <a:pt x="200" y="179"/>
                  </a:lnTo>
                  <a:lnTo>
                    <a:pt x="267" y="179"/>
                  </a:lnTo>
                  <a:lnTo>
                    <a:pt x="267" y="60"/>
                  </a:lnTo>
                  <a:lnTo>
                    <a:pt x="200" y="60"/>
                  </a:lnTo>
                  <a:lnTo>
                    <a:pt x="200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33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54" name="Freeform 122"/>
            <p:cNvSpPr>
              <a:spLocks/>
            </p:cNvSpPr>
            <p:nvPr/>
          </p:nvSpPr>
          <p:spPr bwMode="auto">
            <a:xfrm>
              <a:off x="2600" y="2392"/>
              <a:ext cx="190" cy="229"/>
            </a:xfrm>
            <a:custGeom>
              <a:avLst/>
              <a:gdLst>
                <a:gd name="T0" fmla="*/ 17 w 267"/>
                <a:gd name="T1" fmla="*/ 0 h 239"/>
                <a:gd name="T2" fmla="*/ 17 w 267"/>
                <a:gd name="T3" fmla="*/ 15 h 239"/>
                <a:gd name="T4" fmla="*/ 0 w 267"/>
                <a:gd name="T5" fmla="*/ 15 h 239"/>
                <a:gd name="T6" fmla="*/ 0 w 267"/>
                <a:gd name="T7" fmla="*/ 45 h 239"/>
                <a:gd name="T8" fmla="*/ 17 w 267"/>
                <a:gd name="T9" fmla="*/ 45 h 239"/>
                <a:gd name="T10" fmla="*/ 17 w 267"/>
                <a:gd name="T11" fmla="*/ 60 h 239"/>
                <a:gd name="T12" fmla="*/ 50 w 267"/>
                <a:gd name="T13" fmla="*/ 60 h 239"/>
                <a:gd name="T14" fmla="*/ 50 w 267"/>
                <a:gd name="T15" fmla="*/ 45 h 239"/>
                <a:gd name="T16" fmla="*/ 67 w 267"/>
                <a:gd name="T17" fmla="*/ 45 h 239"/>
                <a:gd name="T18" fmla="*/ 67 w 267"/>
                <a:gd name="T19" fmla="*/ 15 h 239"/>
                <a:gd name="T20" fmla="*/ 50 w 267"/>
                <a:gd name="T21" fmla="*/ 15 h 239"/>
                <a:gd name="T22" fmla="*/ 50 w 267"/>
                <a:gd name="T23" fmla="*/ 0 h 239"/>
                <a:gd name="T24" fmla="*/ 17 w 267"/>
                <a:gd name="T25" fmla="*/ 0 h 2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7"/>
                <a:gd name="T40" fmla="*/ 0 h 239"/>
                <a:gd name="T41" fmla="*/ 267 w 267"/>
                <a:gd name="T42" fmla="*/ 239 h 2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7" h="239">
                  <a:moveTo>
                    <a:pt x="67" y="0"/>
                  </a:moveTo>
                  <a:lnTo>
                    <a:pt x="67" y="60"/>
                  </a:lnTo>
                  <a:lnTo>
                    <a:pt x="0" y="60"/>
                  </a:lnTo>
                  <a:lnTo>
                    <a:pt x="0" y="179"/>
                  </a:lnTo>
                  <a:lnTo>
                    <a:pt x="67" y="179"/>
                  </a:lnTo>
                  <a:lnTo>
                    <a:pt x="67" y="239"/>
                  </a:lnTo>
                  <a:lnTo>
                    <a:pt x="200" y="239"/>
                  </a:lnTo>
                  <a:lnTo>
                    <a:pt x="200" y="179"/>
                  </a:lnTo>
                  <a:lnTo>
                    <a:pt x="267" y="179"/>
                  </a:lnTo>
                  <a:lnTo>
                    <a:pt x="267" y="60"/>
                  </a:lnTo>
                  <a:lnTo>
                    <a:pt x="200" y="60"/>
                  </a:lnTo>
                  <a:lnTo>
                    <a:pt x="200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33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855" name="Group 125"/>
            <p:cNvGrpSpPr>
              <a:grpSpLocks/>
            </p:cNvGrpSpPr>
            <p:nvPr/>
          </p:nvGrpSpPr>
          <p:grpSpPr bwMode="auto">
            <a:xfrm>
              <a:off x="4013" y="2529"/>
              <a:ext cx="416" cy="59"/>
              <a:chOff x="4013" y="2529"/>
              <a:chExt cx="416" cy="59"/>
            </a:xfrm>
          </p:grpSpPr>
          <p:sp>
            <p:nvSpPr>
              <p:cNvPr id="1128" name="Line 123"/>
              <p:cNvSpPr>
                <a:spLocks noChangeShapeType="1"/>
              </p:cNvSpPr>
              <p:nvPr/>
            </p:nvSpPr>
            <p:spPr bwMode="auto">
              <a:xfrm>
                <a:off x="4013" y="2558"/>
                <a:ext cx="35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29" name="Freeform 124"/>
              <p:cNvSpPr>
                <a:spLocks/>
              </p:cNvSpPr>
              <p:nvPr/>
            </p:nvSpPr>
            <p:spPr bwMode="auto">
              <a:xfrm>
                <a:off x="4364" y="2529"/>
                <a:ext cx="65" cy="59"/>
              </a:xfrm>
              <a:custGeom>
                <a:avLst/>
                <a:gdLst>
                  <a:gd name="T0" fmla="*/ 0 w 132"/>
                  <a:gd name="T1" fmla="*/ 30 h 118"/>
                  <a:gd name="T2" fmla="*/ 32 w 132"/>
                  <a:gd name="T3" fmla="*/ 15 h 118"/>
                  <a:gd name="T4" fmla="*/ 0 w 132"/>
                  <a:gd name="T5" fmla="*/ 0 h 118"/>
                  <a:gd name="T6" fmla="*/ 0 w 132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118"/>
                  <a:gd name="T14" fmla="*/ 132 w 132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118">
                    <a:moveTo>
                      <a:pt x="0" y="118"/>
                    </a:moveTo>
                    <a:lnTo>
                      <a:pt x="132" y="58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856" name="Group 130"/>
            <p:cNvGrpSpPr>
              <a:grpSpLocks/>
            </p:cNvGrpSpPr>
            <p:nvPr/>
          </p:nvGrpSpPr>
          <p:grpSpPr bwMode="auto">
            <a:xfrm>
              <a:off x="2977" y="1840"/>
              <a:ext cx="547" cy="211"/>
              <a:chOff x="2977" y="1840"/>
              <a:chExt cx="547" cy="211"/>
            </a:xfrm>
          </p:grpSpPr>
          <p:sp>
            <p:nvSpPr>
              <p:cNvPr id="1124" name="Line 126"/>
              <p:cNvSpPr>
                <a:spLocks noChangeShapeType="1"/>
              </p:cNvSpPr>
              <p:nvPr/>
            </p:nvSpPr>
            <p:spPr bwMode="auto">
              <a:xfrm>
                <a:off x="2977" y="1840"/>
                <a:ext cx="51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125" name="Group 129"/>
              <p:cNvGrpSpPr>
                <a:grpSpLocks/>
              </p:cNvGrpSpPr>
              <p:nvPr/>
            </p:nvGrpSpPr>
            <p:grpSpPr bwMode="auto">
              <a:xfrm>
                <a:off x="3459" y="1842"/>
                <a:ext cx="65" cy="209"/>
                <a:chOff x="3459" y="1842"/>
                <a:chExt cx="65" cy="209"/>
              </a:xfrm>
            </p:grpSpPr>
            <p:sp>
              <p:nvSpPr>
                <p:cNvPr id="1126" name="Line 127"/>
                <p:cNvSpPr>
                  <a:spLocks noChangeShapeType="1"/>
                </p:cNvSpPr>
                <p:nvPr/>
              </p:nvSpPr>
              <p:spPr bwMode="auto">
                <a:xfrm>
                  <a:off x="3491" y="1842"/>
                  <a:ext cx="0" cy="15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27" name="Freeform 128"/>
                <p:cNvSpPr>
                  <a:spLocks/>
                </p:cNvSpPr>
                <p:nvPr/>
              </p:nvSpPr>
              <p:spPr bwMode="auto">
                <a:xfrm>
                  <a:off x="3459" y="1992"/>
                  <a:ext cx="65" cy="59"/>
                </a:xfrm>
                <a:custGeom>
                  <a:avLst/>
                  <a:gdLst>
                    <a:gd name="T0" fmla="*/ 0 w 132"/>
                    <a:gd name="T1" fmla="*/ 0 h 118"/>
                    <a:gd name="T2" fmla="*/ 16 w 132"/>
                    <a:gd name="T3" fmla="*/ 30 h 118"/>
                    <a:gd name="T4" fmla="*/ 32 w 132"/>
                    <a:gd name="T5" fmla="*/ 0 h 118"/>
                    <a:gd name="T6" fmla="*/ 0 w 132"/>
                    <a:gd name="T7" fmla="*/ 0 h 11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2"/>
                    <a:gd name="T13" fmla="*/ 0 h 118"/>
                    <a:gd name="T14" fmla="*/ 132 w 132"/>
                    <a:gd name="T15" fmla="*/ 118 h 11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2" h="118">
                      <a:moveTo>
                        <a:pt x="0" y="0"/>
                      </a:moveTo>
                      <a:lnTo>
                        <a:pt x="65" y="118"/>
                      </a:lnTo>
                      <a:lnTo>
                        <a:pt x="13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grpSp>
          <p:nvGrpSpPr>
            <p:cNvPr id="857" name="Group 135"/>
            <p:cNvGrpSpPr>
              <a:grpSpLocks/>
            </p:cNvGrpSpPr>
            <p:nvPr/>
          </p:nvGrpSpPr>
          <p:grpSpPr bwMode="auto">
            <a:xfrm>
              <a:off x="2977" y="2938"/>
              <a:ext cx="547" cy="257"/>
              <a:chOff x="2977" y="2938"/>
              <a:chExt cx="547" cy="257"/>
            </a:xfrm>
          </p:grpSpPr>
          <p:sp>
            <p:nvSpPr>
              <p:cNvPr id="1120" name="Line 131"/>
              <p:cNvSpPr>
                <a:spLocks noChangeShapeType="1"/>
              </p:cNvSpPr>
              <p:nvPr/>
            </p:nvSpPr>
            <p:spPr bwMode="auto">
              <a:xfrm>
                <a:off x="2977" y="3192"/>
                <a:ext cx="51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121" name="Group 134"/>
              <p:cNvGrpSpPr>
                <a:grpSpLocks/>
              </p:cNvGrpSpPr>
              <p:nvPr/>
            </p:nvGrpSpPr>
            <p:grpSpPr bwMode="auto">
              <a:xfrm>
                <a:off x="3459" y="2938"/>
                <a:ext cx="65" cy="257"/>
                <a:chOff x="3459" y="2938"/>
                <a:chExt cx="65" cy="257"/>
              </a:xfrm>
            </p:grpSpPr>
            <p:sp>
              <p:nvSpPr>
                <p:cNvPr id="1122" name="Line 132"/>
                <p:cNvSpPr>
                  <a:spLocks noChangeShapeType="1"/>
                </p:cNvSpPr>
                <p:nvPr/>
              </p:nvSpPr>
              <p:spPr bwMode="auto">
                <a:xfrm flipV="1">
                  <a:off x="3491" y="2995"/>
                  <a:ext cx="0" cy="2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23" name="Freeform 133"/>
                <p:cNvSpPr>
                  <a:spLocks/>
                </p:cNvSpPr>
                <p:nvPr/>
              </p:nvSpPr>
              <p:spPr bwMode="auto">
                <a:xfrm>
                  <a:off x="3459" y="2938"/>
                  <a:ext cx="65" cy="60"/>
                </a:xfrm>
                <a:custGeom>
                  <a:avLst/>
                  <a:gdLst>
                    <a:gd name="T0" fmla="*/ 32 w 132"/>
                    <a:gd name="T1" fmla="*/ 30 h 120"/>
                    <a:gd name="T2" fmla="*/ 16 w 132"/>
                    <a:gd name="T3" fmla="*/ 0 h 120"/>
                    <a:gd name="T4" fmla="*/ 0 w 132"/>
                    <a:gd name="T5" fmla="*/ 30 h 120"/>
                    <a:gd name="T6" fmla="*/ 32 w 132"/>
                    <a:gd name="T7" fmla="*/ 30 h 12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2"/>
                    <a:gd name="T13" fmla="*/ 0 h 120"/>
                    <a:gd name="T14" fmla="*/ 132 w 132"/>
                    <a:gd name="T15" fmla="*/ 120 h 12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2" h="120">
                      <a:moveTo>
                        <a:pt x="132" y="120"/>
                      </a:moveTo>
                      <a:lnTo>
                        <a:pt x="65" y="0"/>
                      </a:lnTo>
                      <a:lnTo>
                        <a:pt x="0" y="120"/>
                      </a:lnTo>
                      <a:lnTo>
                        <a:pt x="132" y="1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grpSp>
          <p:nvGrpSpPr>
            <p:cNvPr id="858" name="Group 192"/>
            <p:cNvGrpSpPr>
              <a:grpSpLocks/>
            </p:cNvGrpSpPr>
            <p:nvPr/>
          </p:nvGrpSpPr>
          <p:grpSpPr bwMode="auto">
            <a:xfrm>
              <a:off x="2408" y="1671"/>
              <a:ext cx="565" cy="1690"/>
              <a:chOff x="2408" y="1671"/>
              <a:chExt cx="565" cy="1690"/>
            </a:xfrm>
          </p:grpSpPr>
          <p:sp>
            <p:nvSpPr>
              <p:cNvPr id="1064" name="Freeform 136"/>
              <p:cNvSpPr>
                <a:spLocks/>
              </p:cNvSpPr>
              <p:nvPr/>
            </p:nvSpPr>
            <p:spPr bwMode="auto">
              <a:xfrm>
                <a:off x="2408" y="1671"/>
                <a:ext cx="35" cy="60"/>
              </a:xfrm>
              <a:custGeom>
                <a:avLst/>
                <a:gdLst>
                  <a:gd name="T0" fmla="*/ 4 w 71"/>
                  <a:gd name="T1" fmla="*/ 2 h 120"/>
                  <a:gd name="T2" fmla="*/ 2 w 71"/>
                  <a:gd name="T3" fmla="*/ 2 h 120"/>
                  <a:gd name="T4" fmla="*/ 2 w 71"/>
                  <a:gd name="T5" fmla="*/ 4 h 120"/>
                  <a:gd name="T6" fmla="*/ 17 w 71"/>
                  <a:gd name="T7" fmla="*/ 4 h 120"/>
                  <a:gd name="T8" fmla="*/ 17 w 71"/>
                  <a:gd name="T9" fmla="*/ 0 h 120"/>
                  <a:gd name="T10" fmla="*/ 2 w 71"/>
                  <a:gd name="T11" fmla="*/ 0 h 120"/>
                  <a:gd name="T12" fmla="*/ 0 w 71"/>
                  <a:gd name="T13" fmla="*/ 0 h 120"/>
                  <a:gd name="T14" fmla="*/ 0 w 71"/>
                  <a:gd name="T15" fmla="*/ 2 h 120"/>
                  <a:gd name="T16" fmla="*/ 0 w 71"/>
                  <a:gd name="T17" fmla="*/ 30 h 120"/>
                  <a:gd name="T18" fmla="*/ 4 w 71"/>
                  <a:gd name="T19" fmla="*/ 30 h 120"/>
                  <a:gd name="T20" fmla="*/ 4 w 71"/>
                  <a:gd name="T21" fmla="*/ 2 h 12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1"/>
                  <a:gd name="T34" fmla="*/ 0 h 120"/>
                  <a:gd name="T35" fmla="*/ 71 w 71"/>
                  <a:gd name="T36" fmla="*/ 120 h 12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1" h="120">
                    <a:moveTo>
                      <a:pt x="16" y="7"/>
                    </a:moveTo>
                    <a:lnTo>
                      <a:pt x="8" y="7"/>
                    </a:lnTo>
                    <a:lnTo>
                      <a:pt x="8" y="14"/>
                    </a:lnTo>
                    <a:lnTo>
                      <a:pt x="71" y="14"/>
                    </a:lnTo>
                    <a:lnTo>
                      <a:pt x="71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0" y="120"/>
                    </a:lnTo>
                    <a:lnTo>
                      <a:pt x="16" y="120"/>
                    </a:lnTo>
                    <a:lnTo>
                      <a:pt x="16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5" name="Rectangle 137"/>
              <p:cNvSpPr>
                <a:spLocks noChangeArrowheads="1"/>
              </p:cNvSpPr>
              <p:nvPr/>
            </p:nvSpPr>
            <p:spPr bwMode="auto">
              <a:xfrm>
                <a:off x="2408" y="1752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6" name="Rectangle 138"/>
              <p:cNvSpPr>
                <a:spLocks noChangeArrowheads="1"/>
              </p:cNvSpPr>
              <p:nvPr/>
            </p:nvSpPr>
            <p:spPr bwMode="auto">
              <a:xfrm>
                <a:off x="2408" y="1829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7" name="Rectangle 139"/>
              <p:cNvSpPr>
                <a:spLocks noChangeArrowheads="1"/>
              </p:cNvSpPr>
              <p:nvPr/>
            </p:nvSpPr>
            <p:spPr bwMode="auto">
              <a:xfrm>
                <a:off x="2408" y="1907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8" name="Rectangle 140"/>
              <p:cNvSpPr>
                <a:spLocks noChangeArrowheads="1"/>
              </p:cNvSpPr>
              <p:nvPr/>
            </p:nvSpPr>
            <p:spPr bwMode="auto">
              <a:xfrm>
                <a:off x="2408" y="1984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9" name="Rectangle 141"/>
              <p:cNvSpPr>
                <a:spLocks noChangeArrowheads="1"/>
              </p:cNvSpPr>
              <p:nvPr/>
            </p:nvSpPr>
            <p:spPr bwMode="auto">
              <a:xfrm>
                <a:off x="2408" y="2061"/>
                <a:ext cx="8" cy="5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70" name="Rectangle 142"/>
              <p:cNvSpPr>
                <a:spLocks noChangeArrowheads="1"/>
              </p:cNvSpPr>
              <p:nvPr/>
            </p:nvSpPr>
            <p:spPr bwMode="auto">
              <a:xfrm>
                <a:off x="2408" y="2139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71" name="Rectangle 143"/>
              <p:cNvSpPr>
                <a:spLocks noChangeArrowheads="1"/>
              </p:cNvSpPr>
              <p:nvPr/>
            </p:nvSpPr>
            <p:spPr bwMode="auto">
              <a:xfrm>
                <a:off x="2408" y="2216"/>
                <a:ext cx="8" cy="5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72" name="Rectangle 144"/>
              <p:cNvSpPr>
                <a:spLocks noChangeArrowheads="1"/>
              </p:cNvSpPr>
              <p:nvPr/>
            </p:nvSpPr>
            <p:spPr bwMode="auto">
              <a:xfrm>
                <a:off x="2408" y="2294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73" name="Rectangle 145"/>
              <p:cNvSpPr>
                <a:spLocks noChangeArrowheads="1"/>
              </p:cNvSpPr>
              <p:nvPr/>
            </p:nvSpPr>
            <p:spPr bwMode="auto">
              <a:xfrm>
                <a:off x="2408" y="2371"/>
                <a:ext cx="8" cy="5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74" name="Rectangle 146"/>
              <p:cNvSpPr>
                <a:spLocks noChangeArrowheads="1"/>
              </p:cNvSpPr>
              <p:nvPr/>
            </p:nvSpPr>
            <p:spPr bwMode="auto">
              <a:xfrm>
                <a:off x="2408" y="2449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75" name="Rectangle 147"/>
              <p:cNvSpPr>
                <a:spLocks noChangeArrowheads="1"/>
              </p:cNvSpPr>
              <p:nvPr/>
            </p:nvSpPr>
            <p:spPr bwMode="auto">
              <a:xfrm>
                <a:off x="2408" y="2526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76" name="Rectangle 148"/>
              <p:cNvSpPr>
                <a:spLocks noChangeArrowheads="1"/>
              </p:cNvSpPr>
              <p:nvPr/>
            </p:nvSpPr>
            <p:spPr bwMode="auto">
              <a:xfrm>
                <a:off x="2408" y="2604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77" name="Rectangle 149"/>
              <p:cNvSpPr>
                <a:spLocks noChangeArrowheads="1"/>
              </p:cNvSpPr>
              <p:nvPr/>
            </p:nvSpPr>
            <p:spPr bwMode="auto">
              <a:xfrm>
                <a:off x="2408" y="2681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78" name="Rectangle 150"/>
              <p:cNvSpPr>
                <a:spLocks noChangeArrowheads="1"/>
              </p:cNvSpPr>
              <p:nvPr/>
            </p:nvSpPr>
            <p:spPr bwMode="auto">
              <a:xfrm>
                <a:off x="2408" y="2759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79" name="Rectangle 151"/>
              <p:cNvSpPr>
                <a:spLocks noChangeArrowheads="1"/>
              </p:cNvSpPr>
              <p:nvPr/>
            </p:nvSpPr>
            <p:spPr bwMode="auto">
              <a:xfrm>
                <a:off x="2408" y="2836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80" name="Rectangle 152"/>
              <p:cNvSpPr>
                <a:spLocks noChangeArrowheads="1"/>
              </p:cNvSpPr>
              <p:nvPr/>
            </p:nvSpPr>
            <p:spPr bwMode="auto">
              <a:xfrm>
                <a:off x="2408" y="2913"/>
                <a:ext cx="8" cy="5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81" name="Rectangle 153"/>
              <p:cNvSpPr>
                <a:spLocks noChangeArrowheads="1"/>
              </p:cNvSpPr>
              <p:nvPr/>
            </p:nvSpPr>
            <p:spPr bwMode="auto">
              <a:xfrm>
                <a:off x="2408" y="2991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82" name="Rectangle 154"/>
              <p:cNvSpPr>
                <a:spLocks noChangeArrowheads="1"/>
              </p:cNvSpPr>
              <p:nvPr/>
            </p:nvSpPr>
            <p:spPr bwMode="auto">
              <a:xfrm>
                <a:off x="2408" y="3068"/>
                <a:ext cx="8" cy="5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83" name="Rectangle 155"/>
              <p:cNvSpPr>
                <a:spLocks noChangeArrowheads="1"/>
              </p:cNvSpPr>
              <p:nvPr/>
            </p:nvSpPr>
            <p:spPr bwMode="auto">
              <a:xfrm>
                <a:off x="2408" y="3146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84" name="Rectangle 156"/>
              <p:cNvSpPr>
                <a:spLocks noChangeArrowheads="1"/>
              </p:cNvSpPr>
              <p:nvPr/>
            </p:nvSpPr>
            <p:spPr bwMode="auto">
              <a:xfrm>
                <a:off x="2408" y="3223"/>
                <a:ext cx="8" cy="5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85" name="Rectangle 157"/>
              <p:cNvSpPr>
                <a:spLocks noChangeArrowheads="1"/>
              </p:cNvSpPr>
              <p:nvPr/>
            </p:nvSpPr>
            <p:spPr bwMode="auto">
              <a:xfrm>
                <a:off x="2408" y="3301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86" name="Rectangle 158"/>
              <p:cNvSpPr>
                <a:spLocks noChangeArrowheads="1"/>
              </p:cNvSpPr>
              <p:nvPr/>
            </p:nvSpPr>
            <p:spPr bwMode="auto">
              <a:xfrm>
                <a:off x="2435" y="3353"/>
                <a:ext cx="6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87" name="Rectangle 159"/>
              <p:cNvSpPr>
                <a:spLocks noChangeArrowheads="1"/>
              </p:cNvSpPr>
              <p:nvPr/>
            </p:nvSpPr>
            <p:spPr bwMode="auto">
              <a:xfrm>
                <a:off x="2522" y="3353"/>
                <a:ext cx="62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88" name="Rectangle 160"/>
              <p:cNvSpPr>
                <a:spLocks noChangeArrowheads="1"/>
              </p:cNvSpPr>
              <p:nvPr/>
            </p:nvSpPr>
            <p:spPr bwMode="auto">
              <a:xfrm>
                <a:off x="2608" y="3353"/>
                <a:ext cx="6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89" name="Rectangle 161"/>
              <p:cNvSpPr>
                <a:spLocks noChangeArrowheads="1"/>
              </p:cNvSpPr>
              <p:nvPr/>
            </p:nvSpPr>
            <p:spPr bwMode="auto">
              <a:xfrm>
                <a:off x="2694" y="3353"/>
                <a:ext cx="6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90" name="Rectangle 162"/>
              <p:cNvSpPr>
                <a:spLocks noChangeArrowheads="1"/>
              </p:cNvSpPr>
              <p:nvPr/>
            </p:nvSpPr>
            <p:spPr bwMode="auto">
              <a:xfrm>
                <a:off x="2781" y="3353"/>
                <a:ext cx="62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91" name="Rectangle 163"/>
              <p:cNvSpPr>
                <a:spLocks noChangeArrowheads="1"/>
              </p:cNvSpPr>
              <p:nvPr/>
            </p:nvSpPr>
            <p:spPr bwMode="auto">
              <a:xfrm>
                <a:off x="2867" y="3353"/>
                <a:ext cx="6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92" name="Freeform 164"/>
              <p:cNvSpPr>
                <a:spLocks/>
              </p:cNvSpPr>
              <p:nvPr/>
            </p:nvSpPr>
            <p:spPr bwMode="auto">
              <a:xfrm>
                <a:off x="2953" y="3315"/>
                <a:ext cx="20" cy="46"/>
              </a:xfrm>
              <a:custGeom>
                <a:avLst/>
                <a:gdLst>
                  <a:gd name="T0" fmla="*/ 0 w 39"/>
                  <a:gd name="T1" fmla="*/ 20 h 91"/>
                  <a:gd name="T2" fmla="*/ 0 w 39"/>
                  <a:gd name="T3" fmla="*/ 23 h 91"/>
                  <a:gd name="T4" fmla="*/ 8 w 39"/>
                  <a:gd name="T5" fmla="*/ 23 h 91"/>
                  <a:gd name="T6" fmla="*/ 10 w 39"/>
                  <a:gd name="T7" fmla="*/ 23 h 91"/>
                  <a:gd name="T8" fmla="*/ 10 w 39"/>
                  <a:gd name="T9" fmla="*/ 21 h 91"/>
                  <a:gd name="T10" fmla="*/ 10 w 39"/>
                  <a:gd name="T11" fmla="*/ 0 h 91"/>
                  <a:gd name="T12" fmla="*/ 6 w 39"/>
                  <a:gd name="T13" fmla="*/ 0 h 91"/>
                  <a:gd name="T14" fmla="*/ 6 w 39"/>
                  <a:gd name="T15" fmla="*/ 21 h 91"/>
                  <a:gd name="T16" fmla="*/ 8 w 39"/>
                  <a:gd name="T17" fmla="*/ 21 h 91"/>
                  <a:gd name="T18" fmla="*/ 8 w 39"/>
                  <a:gd name="T19" fmla="*/ 20 h 91"/>
                  <a:gd name="T20" fmla="*/ 0 w 39"/>
                  <a:gd name="T21" fmla="*/ 20 h 9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9"/>
                  <a:gd name="T34" fmla="*/ 0 h 91"/>
                  <a:gd name="T35" fmla="*/ 39 w 39"/>
                  <a:gd name="T36" fmla="*/ 91 h 9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9" h="91">
                    <a:moveTo>
                      <a:pt x="0" y="77"/>
                    </a:moveTo>
                    <a:lnTo>
                      <a:pt x="0" y="91"/>
                    </a:lnTo>
                    <a:lnTo>
                      <a:pt x="31" y="91"/>
                    </a:lnTo>
                    <a:lnTo>
                      <a:pt x="39" y="91"/>
                    </a:lnTo>
                    <a:lnTo>
                      <a:pt x="39" y="84"/>
                    </a:lnTo>
                    <a:lnTo>
                      <a:pt x="39" y="0"/>
                    </a:lnTo>
                    <a:lnTo>
                      <a:pt x="23" y="0"/>
                    </a:lnTo>
                    <a:lnTo>
                      <a:pt x="23" y="84"/>
                    </a:lnTo>
                    <a:lnTo>
                      <a:pt x="31" y="84"/>
                    </a:lnTo>
                    <a:lnTo>
                      <a:pt x="31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93" name="Rectangle 165"/>
              <p:cNvSpPr>
                <a:spLocks noChangeArrowheads="1"/>
              </p:cNvSpPr>
              <p:nvPr/>
            </p:nvSpPr>
            <p:spPr bwMode="auto">
              <a:xfrm>
                <a:off x="2965" y="3237"/>
                <a:ext cx="8" cy="5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94" name="Rectangle 166"/>
              <p:cNvSpPr>
                <a:spLocks noChangeArrowheads="1"/>
              </p:cNvSpPr>
              <p:nvPr/>
            </p:nvSpPr>
            <p:spPr bwMode="auto">
              <a:xfrm>
                <a:off x="2965" y="3160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95" name="Rectangle 167"/>
              <p:cNvSpPr>
                <a:spLocks noChangeArrowheads="1"/>
              </p:cNvSpPr>
              <p:nvPr/>
            </p:nvSpPr>
            <p:spPr bwMode="auto">
              <a:xfrm>
                <a:off x="2965" y="3082"/>
                <a:ext cx="8" cy="5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96" name="Rectangle 168"/>
              <p:cNvSpPr>
                <a:spLocks noChangeArrowheads="1"/>
              </p:cNvSpPr>
              <p:nvPr/>
            </p:nvSpPr>
            <p:spPr bwMode="auto">
              <a:xfrm>
                <a:off x="2965" y="3005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97" name="Rectangle 169"/>
              <p:cNvSpPr>
                <a:spLocks noChangeArrowheads="1"/>
              </p:cNvSpPr>
              <p:nvPr/>
            </p:nvSpPr>
            <p:spPr bwMode="auto">
              <a:xfrm>
                <a:off x="2965" y="2928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98" name="Rectangle 170"/>
              <p:cNvSpPr>
                <a:spLocks noChangeArrowheads="1"/>
              </p:cNvSpPr>
              <p:nvPr/>
            </p:nvSpPr>
            <p:spPr bwMode="auto">
              <a:xfrm>
                <a:off x="2965" y="2850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99" name="Rectangle 171"/>
              <p:cNvSpPr>
                <a:spLocks noChangeArrowheads="1"/>
              </p:cNvSpPr>
              <p:nvPr/>
            </p:nvSpPr>
            <p:spPr bwMode="auto">
              <a:xfrm>
                <a:off x="2965" y="2773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0" name="Rectangle 172"/>
              <p:cNvSpPr>
                <a:spLocks noChangeArrowheads="1"/>
              </p:cNvSpPr>
              <p:nvPr/>
            </p:nvSpPr>
            <p:spPr bwMode="auto">
              <a:xfrm>
                <a:off x="2965" y="2695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1" name="Rectangle 173"/>
              <p:cNvSpPr>
                <a:spLocks noChangeArrowheads="1"/>
              </p:cNvSpPr>
              <p:nvPr/>
            </p:nvSpPr>
            <p:spPr bwMode="auto">
              <a:xfrm>
                <a:off x="2965" y="2618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2" name="Rectangle 174"/>
              <p:cNvSpPr>
                <a:spLocks noChangeArrowheads="1"/>
              </p:cNvSpPr>
              <p:nvPr/>
            </p:nvSpPr>
            <p:spPr bwMode="auto">
              <a:xfrm>
                <a:off x="2965" y="2540"/>
                <a:ext cx="8" cy="5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3" name="Rectangle 175"/>
              <p:cNvSpPr>
                <a:spLocks noChangeArrowheads="1"/>
              </p:cNvSpPr>
              <p:nvPr/>
            </p:nvSpPr>
            <p:spPr bwMode="auto">
              <a:xfrm>
                <a:off x="2965" y="2463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4" name="Rectangle 176"/>
              <p:cNvSpPr>
                <a:spLocks noChangeArrowheads="1"/>
              </p:cNvSpPr>
              <p:nvPr/>
            </p:nvSpPr>
            <p:spPr bwMode="auto">
              <a:xfrm>
                <a:off x="2965" y="2385"/>
                <a:ext cx="8" cy="5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5" name="Rectangle 177"/>
              <p:cNvSpPr>
                <a:spLocks noChangeArrowheads="1"/>
              </p:cNvSpPr>
              <p:nvPr/>
            </p:nvSpPr>
            <p:spPr bwMode="auto">
              <a:xfrm>
                <a:off x="2965" y="2308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6" name="Rectangle 178"/>
              <p:cNvSpPr>
                <a:spLocks noChangeArrowheads="1"/>
              </p:cNvSpPr>
              <p:nvPr/>
            </p:nvSpPr>
            <p:spPr bwMode="auto">
              <a:xfrm>
                <a:off x="2965" y="2230"/>
                <a:ext cx="8" cy="5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7" name="Rectangle 179"/>
              <p:cNvSpPr>
                <a:spLocks noChangeArrowheads="1"/>
              </p:cNvSpPr>
              <p:nvPr/>
            </p:nvSpPr>
            <p:spPr bwMode="auto">
              <a:xfrm>
                <a:off x="2965" y="2153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8" name="Rectangle 180"/>
              <p:cNvSpPr>
                <a:spLocks noChangeArrowheads="1"/>
              </p:cNvSpPr>
              <p:nvPr/>
            </p:nvSpPr>
            <p:spPr bwMode="auto">
              <a:xfrm>
                <a:off x="2965" y="2076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09" name="Rectangle 181"/>
              <p:cNvSpPr>
                <a:spLocks noChangeArrowheads="1"/>
              </p:cNvSpPr>
              <p:nvPr/>
            </p:nvSpPr>
            <p:spPr bwMode="auto">
              <a:xfrm>
                <a:off x="2965" y="1998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0" name="Rectangle 182"/>
              <p:cNvSpPr>
                <a:spLocks noChangeArrowheads="1"/>
              </p:cNvSpPr>
              <p:nvPr/>
            </p:nvSpPr>
            <p:spPr bwMode="auto">
              <a:xfrm>
                <a:off x="2965" y="1921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1" name="Rectangle 183"/>
              <p:cNvSpPr>
                <a:spLocks noChangeArrowheads="1"/>
              </p:cNvSpPr>
              <p:nvPr/>
            </p:nvSpPr>
            <p:spPr bwMode="auto">
              <a:xfrm>
                <a:off x="2965" y="1843"/>
                <a:ext cx="8" cy="5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2" name="Rectangle 184"/>
              <p:cNvSpPr>
                <a:spLocks noChangeArrowheads="1"/>
              </p:cNvSpPr>
              <p:nvPr/>
            </p:nvSpPr>
            <p:spPr bwMode="auto">
              <a:xfrm>
                <a:off x="2965" y="1766"/>
                <a:ext cx="8" cy="5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3" name="Rectangle 185"/>
              <p:cNvSpPr>
                <a:spLocks noChangeArrowheads="1"/>
              </p:cNvSpPr>
              <p:nvPr/>
            </p:nvSpPr>
            <p:spPr bwMode="auto">
              <a:xfrm>
                <a:off x="2965" y="1688"/>
                <a:ext cx="8" cy="5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4" name="Rectangle 186"/>
              <p:cNvSpPr>
                <a:spLocks noChangeArrowheads="1"/>
              </p:cNvSpPr>
              <p:nvPr/>
            </p:nvSpPr>
            <p:spPr bwMode="auto">
              <a:xfrm>
                <a:off x="2898" y="1671"/>
                <a:ext cx="63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5" name="Rectangle 187"/>
              <p:cNvSpPr>
                <a:spLocks noChangeArrowheads="1"/>
              </p:cNvSpPr>
              <p:nvPr/>
            </p:nvSpPr>
            <p:spPr bwMode="auto">
              <a:xfrm>
                <a:off x="2812" y="1671"/>
                <a:ext cx="63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6" name="Rectangle 188"/>
              <p:cNvSpPr>
                <a:spLocks noChangeArrowheads="1"/>
              </p:cNvSpPr>
              <p:nvPr/>
            </p:nvSpPr>
            <p:spPr bwMode="auto">
              <a:xfrm>
                <a:off x="2726" y="1671"/>
                <a:ext cx="62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7" name="Rectangle 189"/>
              <p:cNvSpPr>
                <a:spLocks noChangeArrowheads="1"/>
              </p:cNvSpPr>
              <p:nvPr/>
            </p:nvSpPr>
            <p:spPr bwMode="auto">
              <a:xfrm>
                <a:off x="2639" y="1671"/>
                <a:ext cx="63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8" name="Rectangle 190"/>
              <p:cNvSpPr>
                <a:spLocks noChangeArrowheads="1"/>
              </p:cNvSpPr>
              <p:nvPr/>
            </p:nvSpPr>
            <p:spPr bwMode="auto">
              <a:xfrm>
                <a:off x="2553" y="1671"/>
                <a:ext cx="63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19" name="Rectangle 191"/>
              <p:cNvSpPr>
                <a:spLocks noChangeArrowheads="1"/>
              </p:cNvSpPr>
              <p:nvPr/>
            </p:nvSpPr>
            <p:spPr bwMode="auto">
              <a:xfrm>
                <a:off x="2467" y="1671"/>
                <a:ext cx="62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59" name="Rectangle 193"/>
            <p:cNvSpPr>
              <a:spLocks noChangeArrowheads="1"/>
            </p:cNvSpPr>
            <p:nvPr/>
          </p:nvSpPr>
          <p:spPr bwMode="auto">
            <a:xfrm>
              <a:off x="288" y="1459"/>
              <a:ext cx="18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60" name="Rectangle 194"/>
            <p:cNvSpPr>
              <a:spLocks noChangeArrowheads="1"/>
            </p:cNvSpPr>
            <p:nvPr/>
          </p:nvSpPr>
          <p:spPr bwMode="auto">
            <a:xfrm>
              <a:off x="344" y="1492"/>
              <a:ext cx="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 b="1">
                  <a:solidFill>
                    <a:srgbClr val="990000"/>
                  </a:solidFill>
                </a:rPr>
                <a:t>1</a:t>
              </a:r>
              <a:endParaRPr lang="es-ES"/>
            </a:p>
          </p:txBody>
        </p:sp>
        <p:sp>
          <p:nvSpPr>
            <p:cNvPr id="861" name="Rectangle 195"/>
            <p:cNvSpPr>
              <a:spLocks noChangeArrowheads="1"/>
            </p:cNvSpPr>
            <p:nvPr/>
          </p:nvSpPr>
          <p:spPr bwMode="auto">
            <a:xfrm>
              <a:off x="288" y="3276"/>
              <a:ext cx="18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62" name="Rectangle 196"/>
            <p:cNvSpPr>
              <a:spLocks noChangeArrowheads="1"/>
            </p:cNvSpPr>
            <p:nvPr/>
          </p:nvSpPr>
          <p:spPr bwMode="auto">
            <a:xfrm>
              <a:off x="344" y="3309"/>
              <a:ext cx="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 b="1">
                  <a:solidFill>
                    <a:srgbClr val="990000"/>
                  </a:solidFill>
                </a:rPr>
                <a:t>2</a:t>
              </a:r>
              <a:endParaRPr lang="es-ES"/>
            </a:p>
          </p:txBody>
        </p:sp>
        <p:sp>
          <p:nvSpPr>
            <p:cNvPr id="863" name="Rectangle 197"/>
            <p:cNvSpPr>
              <a:spLocks noChangeArrowheads="1"/>
            </p:cNvSpPr>
            <p:nvPr/>
          </p:nvSpPr>
          <p:spPr bwMode="auto">
            <a:xfrm>
              <a:off x="1138" y="2304"/>
              <a:ext cx="18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64" name="Rectangle 198"/>
            <p:cNvSpPr>
              <a:spLocks noChangeArrowheads="1"/>
            </p:cNvSpPr>
            <p:nvPr/>
          </p:nvSpPr>
          <p:spPr bwMode="auto">
            <a:xfrm>
              <a:off x="1194" y="2337"/>
              <a:ext cx="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 b="1">
                  <a:solidFill>
                    <a:srgbClr val="990000"/>
                  </a:solidFill>
                </a:rPr>
                <a:t>3</a:t>
              </a:r>
              <a:endParaRPr lang="es-ES"/>
            </a:p>
          </p:txBody>
        </p:sp>
        <p:sp>
          <p:nvSpPr>
            <p:cNvPr id="865" name="Rectangle 199"/>
            <p:cNvSpPr>
              <a:spLocks noChangeArrowheads="1"/>
            </p:cNvSpPr>
            <p:nvPr/>
          </p:nvSpPr>
          <p:spPr bwMode="auto">
            <a:xfrm>
              <a:off x="1371" y="1966"/>
              <a:ext cx="801" cy="1099"/>
            </a:xfrm>
            <a:prstGeom prst="rect">
              <a:avLst/>
            </a:prstGeom>
            <a:solidFill>
              <a:srgbClr val="DADAD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66" name="Rectangle 200"/>
            <p:cNvSpPr>
              <a:spLocks noChangeArrowheads="1"/>
            </p:cNvSpPr>
            <p:nvPr/>
          </p:nvSpPr>
          <p:spPr bwMode="auto">
            <a:xfrm>
              <a:off x="1513" y="3403"/>
              <a:ext cx="801" cy="718"/>
            </a:xfrm>
            <a:prstGeom prst="rect">
              <a:avLst/>
            </a:prstGeom>
            <a:solidFill>
              <a:srgbClr val="DADAD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67" name="Rectangle 201"/>
            <p:cNvSpPr>
              <a:spLocks noChangeArrowheads="1"/>
            </p:cNvSpPr>
            <p:nvPr/>
          </p:nvSpPr>
          <p:spPr bwMode="auto">
            <a:xfrm>
              <a:off x="1513" y="868"/>
              <a:ext cx="801" cy="718"/>
            </a:xfrm>
            <a:prstGeom prst="rect">
              <a:avLst/>
            </a:prstGeom>
            <a:solidFill>
              <a:srgbClr val="DADAD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868" name="Group 222"/>
            <p:cNvGrpSpPr>
              <a:grpSpLocks/>
            </p:cNvGrpSpPr>
            <p:nvPr/>
          </p:nvGrpSpPr>
          <p:grpSpPr bwMode="auto">
            <a:xfrm>
              <a:off x="325" y="2135"/>
              <a:ext cx="669" cy="699"/>
              <a:chOff x="325" y="2135"/>
              <a:chExt cx="669" cy="699"/>
            </a:xfrm>
          </p:grpSpPr>
          <p:grpSp>
            <p:nvGrpSpPr>
              <p:cNvPr id="1044" name="Group 204"/>
              <p:cNvGrpSpPr>
                <a:grpSpLocks/>
              </p:cNvGrpSpPr>
              <p:nvPr/>
            </p:nvGrpSpPr>
            <p:grpSpPr bwMode="auto">
              <a:xfrm>
                <a:off x="325" y="2237"/>
                <a:ext cx="669" cy="448"/>
                <a:chOff x="325" y="2237"/>
                <a:chExt cx="669" cy="448"/>
              </a:xfrm>
            </p:grpSpPr>
            <p:sp>
              <p:nvSpPr>
                <p:cNvPr id="1062" name="Freeform 202"/>
                <p:cNvSpPr>
                  <a:spLocks/>
                </p:cNvSpPr>
                <p:nvPr/>
              </p:nvSpPr>
              <p:spPr bwMode="auto">
                <a:xfrm>
                  <a:off x="325" y="2294"/>
                  <a:ext cx="669" cy="391"/>
                </a:xfrm>
                <a:custGeom>
                  <a:avLst/>
                  <a:gdLst>
                    <a:gd name="T0" fmla="*/ 86 w 4016"/>
                    <a:gd name="T1" fmla="*/ 43 h 1173"/>
                    <a:gd name="T2" fmla="*/ 83 w 4016"/>
                    <a:gd name="T3" fmla="*/ 37 h 1173"/>
                    <a:gd name="T4" fmla="*/ 76 w 4016"/>
                    <a:gd name="T5" fmla="*/ 30 h 1173"/>
                    <a:gd name="T6" fmla="*/ 67 w 4016"/>
                    <a:gd name="T7" fmla="*/ 28 h 1173"/>
                    <a:gd name="T8" fmla="*/ 59 w 4016"/>
                    <a:gd name="T9" fmla="*/ 27 h 1173"/>
                    <a:gd name="T10" fmla="*/ 50 w 4016"/>
                    <a:gd name="T11" fmla="*/ 26 h 1173"/>
                    <a:gd name="T12" fmla="*/ 38 w 4016"/>
                    <a:gd name="T13" fmla="*/ 24 h 1173"/>
                    <a:gd name="T14" fmla="*/ 29 w 4016"/>
                    <a:gd name="T15" fmla="*/ 19 h 1173"/>
                    <a:gd name="T16" fmla="*/ 24 w 4016"/>
                    <a:gd name="T17" fmla="*/ 15 h 1173"/>
                    <a:gd name="T18" fmla="*/ 20 w 4016"/>
                    <a:gd name="T19" fmla="*/ 10 h 1173"/>
                    <a:gd name="T20" fmla="*/ 18 w 4016"/>
                    <a:gd name="T21" fmla="*/ 0 h 1173"/>
                    <a:gd name="T22" fmla="*/ 18 w 4016"/>
                    <a:gd name="T23" fmla="*/ 47 h 1173"/>
                    <a:gd name="T24" fmla="*/ 19 w 4016"/>
                    <a:gd name="T25" fmla="*/ 51 h 1173"/>
                    <a:gd name="T26" fmla="*/ 22 w 4016"/>
                    <a:gd name="T27" fmla="*/ 56 h 1173"/>
                    <a:gd name="T28" fmla="*/ 24 w 4016"/>
                    <a:gd name="T29" fmla="*/ 59 h 1173"/>
                    <a:gd name="T30" fmla="*/ 30 w 4016"/>
                    <a:gd name="T31" fmla="*/ 63 h 1173"/>
                    <a:gd name="T32" fmla="*/ 37 w 4016"/>
                    <a:gd name="T33" fmla="*/ 67 h 1173"/>
                    <a:gd name="T34" fmla="*/ 43 w 4016"/>
                    <a:gd name="T35" fmla="*/ 69 h 1173"/>
                    <a:gd name="T36" fmla="*/ 52 w 4016"/>
                    <a:gd name="T37" fmla="*/ 70 h 1173"/>
                    <a:gd name="T38" fmla="*/ 63 w 4016"/>
                    <a:gd name="T39" fmla="*/ 72 h 1173"/>
                    <a:gd name="T40" fmla="*/ 72 w 4016"/>
                    <a:gd name="T41" fmla="*/ 74 h 1173"/>
                    <a:gd name="T42" fmla="*/ 78 w 4016"/>
                    <a:gd name="T43" fmla="*/ 76 h 1173"/>
                    <a:gd name="T44" fmla="*/ 80 w 4016"/>
                    <a:gd name="T45" fmla="*/ 80 h 1173"/>
                    <a:gd name="T46" fmla="*/ 78 w 4016"/>
                    <a:gd name="T47" fmla="*/ 82 h 1173"/>
                    <a:gd name="T48" fmla="*/ 71 w 4016"/>
                    <a:gd name="T49" fmla="*/ 84 h 1173"/>
                    <a:gd name="T50" fmla="*/ 63 w 4016"/>
                    <a:gd name="T51" fmla="*/ 85 h 1173"/>
                    <a:gd name="T52" fmla="*/ 53 w 4016"/>
                    <a:gd name="T53" fmla="*/ 85 h 1173"/>
                    <a:gd name="T54" fmla="*/ 42 w 4016"/>
                    <a:gd name="T55" fmla="*/ 84 h 1173"/>
                    <a:gd name="T56" fmla="*/ 33 w 4016"/>
                    <a:gd name="T57" fmla="*/ 81 h 1173"/>
                    <a:gd name="T58" fmla="*/ 27 w 4016"/>
                    <a:gd name="T59" fmla="*/ 80 h 1173"/>
                    <a:gd name="T60" fmla="*/ 21 w 4016"/>
                    <a:gd name="T61" fmla="*/ 77 h 1173"/>
                    <a:gd name="T62" fmla="*/ 12 w 4016"/>
                    <a:gd name="T63" fmla="*/ 71 h 1173"/>
                    <a:gd name="T64" fmla="*/ 7 w 4016"/>
                    <a:gd name="T65" fmla="*/ 65 h 1173"/>
                    <a:gd name="T66" fmla="*/ 3 w 4016"/>
                    <a:gd name="T67" fmla="*/ 59 h 1173"/>
                    <a:gd name="T68" fmla="*/ 0 w 4016"/>
                    <a:gd name="T69" fmla="*/ 48 h 1173"/>
                    <a:gd name="T70" fmla="*/ 0 w 4016"/>
                    <a:gd name="T71" fmla="*/ 93 h 1173"/>
                    <a:gd name="T72" fmla="*/ 2 w 4016"/>
                    <a:gd name="T73" fmla="*/ 100 h 1173"/>
                    <a:gd name="T74" fmla="*/ 5 w 4016"/>
                    <a:gd name="T75" fmla="*/ 107 h 1173"/>
                    <a:gd name="T76" fmla="*/ 13 w 4016"/>
                    <a:gd name="T77" fmla="*/ 116 h 1173"/>
                    <a:gd name="T78" fmla="*/ 21 w 4016"/>
                    <a:gd name="T79" fmla="*/ 122 h 1173"/>
                    <a:gd name="T80" fmla="*/ 33 w 4016"/>
                    <a:gd name="T81" fmla="*/ 127 h 1173"/>
                    <a:gd name="T82" fmla="*/ 50 w 4016"/>
                    <a:gd name="T83" fmla="*/ 130 h 1173"/>
                    <a:gd name="T84" fmla="*/ 61 w 4016"/>
                    <a:gd name="T85" fmla="*/ 130 h 1173"/>
                    <a:gd name="T86" fmla="*/ 76 w 4016"/>
                    <a:gd name="T87" fmla="*/ 128 h 1173"/>
                    <a:gd name="T88" fmla="*/ 88 w 4016"/>
                    <a:gd name="T89" fmla="*/ 123 h 1173"/>
                    <a:gd name="T90" fmla="*/ 98 w 4016"/>
                    <a:gd name="T91" fmla="*/ 116 h 1173"/>
                    <a:gd name="T92" fmla="*/ 104 w 4016"/>
                    <a:gd name="T93" fmla="*/ 110 h 1173"/>
                    <a:gd name="T94" fmla="*/ 107 w 4016"/>
                    <a:gd name="T95" fmla="*/ 106 h 1173"/>
                    <a:gd name="T96" fmla="*/ 109 w 4016"/>
                    <a:gd name="T97" fmla="*/ 102 h 1173"/>
                    <a:gd name="T98" fmla="*/ 110 w 4016"/>
                    <a:gd name="T99" fmla="*/ 97 h 1173"/>
                    <a:gd name="T100" fmla="*/ 111 w 4016"/>
                    <a:gd name="T101" fmla="*/ 92 h 1173"/>
                    <a:gd name="T102" fmla="*/ 87 w 4016"/>
                    <a:gd name="T103" fmla="*/ 46 h 1173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016"/>
                    <a:gd name="T157" fmla="*/ 0 h 1173"/>
                    <a:gd name="T158" fmla="*/ 4016 w 4016"/>
                    <a:gd name="T159" fmla="*/ 1173 h 1173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016" h="1173">
                      <a:moveTo>
                        <a:pt x="3119" y="417"/>
                      </a:moveTo>
                      <a:lnTo>
                        <a:pt x="3087" y="383"/>
                      </a:lnTo>
                      <a:lnTo>
                        <a:pt x="3052" y="358"/>
                      </a:lnTo>
                      <a:lnTo>
                        <a:pt x="2982" y="329"/>
                      </a:lnTo>
                      <a:lnTo>
                        <a:pt x="2885" y="304"/>
                      </a:lnTo>
                      <a:lnTo>
                        <a:pt x="2743" y="274"/>
                      </a:lnTo>
                      <a:lnTo>
                        <a:pt x="2615" y="262"/>
                      </a:lnTo>
                      <a:lnTo>
                        <a:pt x="2411" y="249"/>
                      </a:lnTo>
                      <a:lnTo>
                        <a:pt x="2237" y="245"/>
                      </a:lnTo>
                      <a:lnTo>
                        <a:pt x="2112" y="245"/>
                      </a:lnTo>
                      <a:lnTo>
                        <a:pt x="1987" y="237"/>
                      </a:lnTo>
                      <a:lnTo>
                        <a:pt x="1788" y="233"/>
                      </a:lnTo>
                      <a:lnTo>
                        <a:pt x="1545" y="224"/>
                      </a:lnTo>
                      <a:lnTo>
                        <a:pt x="1367" y="212"/>
                      </a:lnTo>
                      <a:lnTo>
                        <a:pt x="1175" y="182"/>
                      </a:lnTo>
                      <a:lnTo>
                        <a:pt x="1054" y="170"/>
                      </a:lnTo>
                      <a:lnTo>
                        <a:pt x="923" y="149"/>
                      </a:lnTo>
                      <a:lnTo>
                        <a:pt x="870" y="136"/>
                      </a:lnTo>
                      <a:lnTo>
                        <a:pt x="809" y="115"/>
                      </a:lnTo>
                      <a:lnTo>
                        <a:pt x="727" y="86"/>
                      </a:lnTo>
                      <a:lnTo>
                        <a:pt x="677" y="49"/>
                      </a:lnTo>
                      <a:lnTo>
                        <a:pt x="638" y="0"/>
                      </a:lnTo>
                      <a:lnTo>
                        <a:pt x="640" y="410"/>
                      </a:lnTo>
                      <a:lnTo>
                        <a:pt x="651" y="427"/>
                      </a:lnTo>
                      <a:lnTo>
                        <a:pt x="665" y="442"/>
                      </a:lnTo>
                      <a:lnTo>
                        <a:pt x="693" y="462"/>
                      </a:lnTo>
                      <a:lnTo>
                        <a:pt x="735" y="484"/>
                      </a:lnTo>
                      <a:lnTo>
                        <a:pt x="778" y="500"/>
                      </a:lnTo>
                      <a:lnTo>
                        <a:pt x="824" y="515"/>
                      </a:lnTo>
                      <a:lnTo>
                        <a:pt x="874" y="529"/>
                      </a:lnTo>
                      <a:lnTo>
                        <a:pt x="929" y="541"/>
                      </a:lnTo>
                      <a:lnTo>
                        <a:pt x="1071" y="567"/>
                      </a:lnTo>
                      <a:lnTo>
                        <a:pt x="1206" y="588"/>
                      </a:lnTo>
                      <a:lnTo>
                        <a:pt x="1338" y="603"/>
                      </a:lnTo>
                      <a:lnTo>
                        <a:pt x="1431" y="611"/>
                      </a:lnTo>
                      <a:lnTo>
                        <a:pt x="1545" y="620"/>
                      </a:lnTo>
                      <a:lnTo>
                        <a:pt x="1649" y="625"/>
                      </a:lnTo>
                      <a:lnTo>
                        <a:pt x="1877" y="631"/>
                      </a:lnTo>
                      <a:lnTo>
                        <a:pt x="2101" y="645"/>
                      </a:lnTo>
                      <a:lnTo>
                        <a:pt x="2289" y="648"/>
                      </a:lnTo>
                      <a:lnTo>
                        <a:pt x="2430" y="649"/>
                      </a:lnTo>
                      <a:lnTo>
                        <a:pt x="2590" y="662"/>
                      </a:lnTo>
                      <a:lnTo>
                        <a:pt x="2738" y="678"/>
                      </a:lnTo>
                      <a:lnTo>
                        <a:pt x="2804" y="683"/>
                      </a:lnTo>
                      <a:lnTo>
                        <a:pt x="2891" y="705"/>
                      </a:lnTo>
                      <a:lnTo>
                        <a:pt x="2889" y="720"/>
                      </a:lnTo>
                      <a:lnTo>
                        <a:pt x="2868" y="733"/>
                      </a:lnTo>
                      <a:lnTo>
                        <a:pt x="2811" y="737"/>
                      </a:lnTo>
                      <a:lnTo>
                        <a:pt x="2714" y="741"/>
                      </a:lnTo>
                      <a:lnTo>
                        <a:pt x="2575" y="754"/>
                      </a:lnTo>
                      <a:lnTo>
                        <a:pt x="2401" y="762"/>
                      </a:lnTo>
                      <a:lnTo>
                        <a:pt x="2269" y="762"/>
                      </a:lnTo>
                      <a:lnTo>
                        <a:pt x="2080" y="766"/>
                      </a:lnTo>
                      <a:lnTo>
                        <a:pt x="1895" y="766"/>
                      </a:lnTo>
                      <a:lnTo>
                        <a:pt x="1706" y="762"/>
                      </a:lnTo>
                      <a:lnTo>
                        <a:pt x="1506" y="754"/>
                      </a:lnTo>
                      <a:lnTo>
                        <a:pt x="1332" y="746"/>
                      </a:lnTo>
                      <a:lnTo>
                        <a:pt x="1175" y="729"/>
                      </a:lnTo>
                      <a:lnTo>
                        <a:pt x="1079" y="725"/>
                      </a:lnTo>
                      <a:lnTo>
                        <a:pt x="991" y="720"/>
                      </a:lnTo>
                      <a:lnTo>
                        <a:pt x="891" y="716"/>
                      </a:lnTo>
                      <a:lnTo>
                        <a:pt x="759" y="695"/>
                      </a:lnTo>
                      <a:lnTo>
                        <a:pt x="620" y="674"/>
                      </a:lnTo>
                      <a:lnTo>
                        <a:pt x="442" y="641"/>
                      </a:lnTo>
                      <a:lnTo>
                        <a:pt x="349" y="616"/>
                      </a:lnTo>
                      <a:lnTo>
                        <a:pt x="242" y="586"/>
                      </a:lnTo>
                      <a:lnTo>
                        <a:pt x="160" y="555"/>
                      </a:lnTo>
                      <a:lnTo>
                        <a:pt x="96" y="530"/>
                      </a:lnTo>
                      <a:lnTo>
                        <a:pt x="50" y="497"/>
                      </a:lnTo>
                      <a:lnTo>
                        <a:pt x="0" y="430"/>
                      </a:lnTo>
                      <a:lnTo>
                        <a:pt x="0" y="814"/>
                      </a:lnTo>
                      <a:lnTo>
                        <a:pt x="5" y="838"/>
                      </a:lnTo>
                      <a:lnTo>
                        <a:pt x="27" y="873"/>
                      </a:lnTo>
                      <a:lnTo>
                        <a:pt x="65" y="903"/>
                      </a:lnTo>
                      <a:lnTo>
                        <a:pt x="119" y="933"/>
                      </a:lnTo>
                      <a:lnTo>
                        <a:pt x="196" y="966"/>
                      </a:lnTo>
                      <a:lnTo>
                        <a:pt x="321" y="1007"/>
                      </a:lnTo>
                      <a:lnTo>
                        <a:pt x="459" y="1040"/>
                      </a:lnTo>
                      <a:lnTo>
                        <a:pt x="628" y="1071"/>
                      </a:lnTo>
                      <a:lnTo>
                        <a:pt x="770" y="1098"/>
                      </a:lnTo>
                      <a:lnTo>
                        <a:pt x="949" y="1123"/>
                      </a:lnTo>
                      <a:lnTo>
                        <a:pt x="1191" y="1143"/>
                      </a:lnTo>
                      <a:lnTo>
                        <a:pt x="1580" y="1166"/>
                      </a:lnTo>
                      <a:lnTo>
                        <a:pt x="1815" y="1170"/>
                      </a:lnTo>
                      <a:lnTo>
                        <a:pt x="2004" y="1173"/>
                      </a:lnTo>
                      <a:lnTo>
                        <a:pt x="2210" y="1170"/>
                      </a:lnTo>
                      <a:lnTo>
                        <a:pt x="2521" y="1161"/>
                      </a:lnTo>
                      <a:lnTo>
                        <a:pt x="2729" y="1148"/>
                      </a:lnTo>
                      <a:lnTo>
                        <a:pt x="2941" y="1136"/>
                      </a:lnTo>
                      <a:lnTo>
                        <a:pt x="3163" y="1109"/>
                      </a:lnTo>
                      <a:lnTo>
                        <a:pt x="3335" y="1078"/>
                      </a:lnTo>
                      <a:lnTo>
                        <a:pt x="3539" y="1040"/>
                      </a:lnTo>
                      <a:lnTo>
                        <a:pt x="3668" y="1011"/>
                      </a:lnTo>
                      <a:lnTo>
                        <a:pt x="3731" y="994"/>
                      </a:lnTo>
                      <a:lnTo>
                        <a:pt x="3793" y="973"/>
                      </a:lnTo>
                      <a:lnTo>
                        <a:pt x="3854" y="951"/>
                      </a:lnTo>
                      <a:lnTo>
                        <a:pt x="3901" y="927"/>
                      </a:lnTo>
                      <a:lnTo>
                        <a:pt x="3926" y="915"/>
                      </a:lnTo>
                      <a:lnTo>
                        <a:pt x="3958" y="894"/>
                      </a:lnTo>
                      <a:lnTo>
                        <a:pt x="3982" y="873"/>
                      </a:lnTo>
                      <a:lnTo>
                        <a:pt x="4000" y="850"/>
                      </a:lnTo>
                      <a:lnTo>
                        <a:pt x="4013" y="829"/>
                      </a:lnTo>
                      <a:lnTo>
                        <a:pt x="4016" y="418"/>
                      </a:lnTo>
                      <a:lnTo>
                        <a:pt x="3119" y="417"/>
                      </a:lnTo>
                      <a:close/>
                    </a:path>
                  </a:pathLst>
                </a:custGeom>
                <a:solidFill>
                  <a:srgbClr val="006A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63" name="Freeform 203"/>
                <p:cNvSpPr>
                  <a:spLocks/>
                </p:cNvSpPr>
                <p:nvPr/>
              </p:nvSpPr>
              <p:spPr bwMode="auto">
                <a:xfrm>
                  <a:off x="525" y="2237"/>
                  <a:ext cx="275" cy="133"/>
                </a:xfrm>
                <a:custGeom>
                  <a:avLst/>
                  <a:gdLst>
                    <a:gd name="T0" fmla="*/ 0 w 1647"/>
                    <a:gd name="T1" fmla="*/ 12 h 401"/>
                    <a:gd name="T2" fmla="*/ 1 w 1647"/>
                    <a:gd name="T3" fmla="*/ 32 h 401"/>
                    <a:gd name="T4" fmla="*/ 20 w 1647"/>
                    <a:gd name="T5" fmla="*/ 40 h 401"/>
                    <a:gd name="T6" fmla="*/ 44 w 1647"/>
                    <a:gd name="T7" fmla="*/ 44 h 401"/>
                    <a:gd name="T8" fmla="*/ 46 w 1647"/>
                    <a:gd name="T9" fmla="*/ 16 h 401"/>
                    <a:gd name="T10" fmla="*/ 37 w 1647"/>
                    <a:gd name="T11" fmla="*/ 1 h 401"/>
                    <a:gd name="T12" fmla="*/ 19 w 1647"/>
                    <a:gd name="T13" fmla="*/ 0 h 401"/>
                    <a:gd name="T14" fmla="*/ 5 w 1647"/>
                    <a:gd name="T15" fmla="*/ 2 h 401"/>
                    <a:gd name="T16" fmla="*/ 0 w 1647"/>
                    <a:gd name="T17" fmla="*/ 12 h 40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647"/>
                    <a:gd name="T28" fmla="*/ 0 h 401"/>
                    <a:gd name="T29" fmla="*/ 1647 w 1647"/>
                    <a:gd name="T30" fmla="*/ 401 h 40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647" h="401">
                      <a:moveTo>
                        <a:pt x="0" y="109"/>
                      </a:moveTo>
                      <a:lnTo>
                        <a:pt x="36" y="292"/>
                      </a:lnTo>
                      <a:lnTo>
                        <a:pt x="720" y="367"/>
                      </a:lnTo>
                      <a:lnTo>
                        <a:pt x="1575" y="401"/>
                      </a:lnTo>
                      <a:lnTo>
                        <a:pt x="1647" y="142"/>
                      </a:lnTo>
                      <a:lnTo>
                        <a:pt x="1312" y="8"/>
                      </a:lnTo>
                      <a:lnTo>
                        <a:pt x="670" y="0"/>
                      </a:lnTo>
                      <a:lnTo>
                        <a:pt x="193" y="16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006A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045" name="Group 208"/>
              <p:cNvGrpSpPr>
                <a:grpSpLocks/>
              </p:cNvGrpSpPr>
              <p:nvPr/>
            </p:nvGrpSpPr>
            <p:grpSpPr bwMode="auto">
              <a:xfrm>
                <a:off x="447" y="2294"/>
                <a:ext cx="437" cy="540"/>
                <a:chOff x="447" y="2294"/>
                <a:chExt cx="437" cy="540"/>
              </a:xfrm>
            </p:grpSpPr>
            <p:sp>
              <p:nvSpPr>
                <p:cNvPr id="1059" name="Rectangle 205"/>
                <p:cNvSpPr>
                  <a:spLocks noChangeArrowheads="1"/>
                </p:cNvSpPr>
                <p:nvPr/>
              </p:nvSpPr>
              <p:spPr bwMode="auto">
                <a:xfrm>
                  <a:off x="778" y="2294"/>
                  <a:ext cx="106" cy="97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60" name="Rectangle 206"/>
                <p:cNvSpPr>
                  <a:spLocks noChangeArrowheads="1"/>
                </p:cNvSpPr>
                <p:nvPr/>
              </p:nvSpPr>
              <p:spPr bwMode="auto">
                <a:xfrm>
                  <a:off x="447" y="2700"/>
                  <a:ext cx="115" cy="134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61" name="Rectangle 207"/>
                <p:cNvSpPr>
                  <a:spLocks noChangeArrowheads="1"/>
                </p:cNvSpPr>
                <p:nvPr/>
              </p:nvSpPr>
              <p:spPr bwMode="auto">
                <a:xfrm>
                  <a:off x="762" y="2700"/>
                  <a:ext cx="105" cy="134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046" name="Group 217"/>
              <p:cNvGrpSpPr>
                <a:grpSpLocks/>
              </p:cNvGrpSpPr>
              <p:nvPr/>
            </p:nvGrpSpPr>
            <p:grpSpPr bwMode="auto">
              <a:xfrm>
                <a:off x="562" y="2135"/>
                <a:ext cx="200" cy="699"/>
                <a:chOff x="562" y="2135"/>
                <a:chExt cx="200" cy="699"/>
              </a:xfrm>
            </p:grpSpPr>
            <p:sp>
              <p:nvSpPr>
                <p:cNvPr id="1051" name="Freeform 209"/>
                <p:cNvSpPr>
                  <a:spLocks/>
                </p:cNvSpPr>
                <p:nvPr/>
              </p:nvSpPr>
              <p:spPr bwMode="auto">
                <a:xfrm>
                  <a:off x="666" y="2135"/>
                  <a:ext cx="26" cy="129"/>
                </a:xfrm>
                <a:custGeom>
                  <a:avLst/>
                  <a:gdLst>
                    <a:gd name="T0" fmla="*/ 0 w 153"/>
                    <a:gd name="T1" fmla="*/ 0 h 385"/>
                    <a:gd name="T2" fmla="*/ 0 w 153"/>
                    <a:gd name="T3" fmla="*/ 43 h 385"/>
                    <a:gd name="T4" fmla="*/ 4 w 153"/>
                    <a:gd name="T5" fmla="*/ 43 h 385"/>
                    <a:gd name="T6" fmla="*/ 0 w 153"/>
                    <a:gd name="T7" fmla="*/ 0 h 38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3"/>
                    <a:gd name="T13" fmla="*/ 0 h 385"/>
                    <a:gd name="T14" fmla="*/ 153 w 153"/>
                    <a:gd name="T15" fmla="*/ 385 h 38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3" h="385">
                      <a:moveTo>
                        <a:pt x="0" y="0"/>
                      </a:moveTo>
                      <a:lnTo>
                        <a:pt x="0" y="385"/>
                      </a:lnTo>
                      <a:lnTo>
                        <a:pt x="153" y="3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52" name="Freeform 210"/>
                <p:cNvSpPr>
                  <a:spLocks/>
                </p:cNvSpPr>
                <p:nvPr/>
              </p:nvSpPr>
              <p:spPr bwMode="auto">
                <a:xfrm>
                  <a:off x="622" y="2136"/>
                  <a:ext cx="26" cy="128"/>
                </a:xfrm>
                <a:custGeom>
                  <a:avLst/>
                  <a:gdLst>
                    <a:gd name="T0" fmla="*/ 4 w 153"/>
                    <a:gd name="T1" fmla="*/ 0 h 384"/>
                    <a:gd name="T2" fmla="*/ 4 w 153"/>
                    <a:gd name="T3" fmla="*/ 43 h 384"/>
                    <a:gd name="T4" fmla="*/ 0 w 153"/>
                    <a:gd name="T5" fmla="*/ 43 h 384"/>
                    <a:gd name="T6" fmla="*/ 4 w 153"/>
                    <a:gd name="T7" fmla="*/ 0 h 38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3"/>
                    <a:gd name="T13" fmla="*/ 0 h 384"/>
                    <a:gd name="T14" fmla="*/ 153 w 153"/>
                    <a:gd name="T15" fmla="*/ 384 h 38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3" h="384">
                      <a:moveTo>
                        <a:pt x="153" y="0"/>
                      </a:moveTo>
                      <a:lnTo>
                        <a:pt x="153" y="384"/>
                      </a:lnTo>
                      <a:lnTo>
                        <a:pt x="0" y="384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53" name="Freeform 211"/>
                <p:cNvSpPr>
                  <a:spLocks/>
                </p:cNvSpPr>
                <p:nvPr/>
              </p:nvSpPr>
              <p:spPr bwMode="auto">
                <a:xfrm>
                  <a:off x="586" y="2367"/>
                  <a:ext cx="26" cy="129"/>
                </a:xfrm>
                <a:custGeom>
                  <a:avLst/>
                  <a:gdLst>
                    <a:gd name="T0" fmla="*/ 4 w 153"/>
                    <a:gd name="T1" fmla="*/ 0 h 387"/>
                    <a:gd name="T2" fmla="*/ 4 w 153"/>
                    <a:gd name="T3" fmla="*/ 43 h 387"/>
                    <a:gd name="T4" fmla="*/ 0 w 153"/>
                    <a:gd name="T5" fmla="*/ 43 h 387"/>
                    <a:gd name="T6" fmla="*/ 4 w 153"/>
                    <a:gd name="T7" fmla="*/ 0 h 38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3"/>
                    <a:gd name="T13" fmla="*/ 0 h 387"/>
                    <a:gd name="T14" fmla="*/ 153 w 153"/>
                    <a:gd name="T15" fmla="*/ 387 h 38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3" h="387">
                      <a:moveTo>
                        <a:pt x="153" y="0"/>
                      </a:moveTo>
                      <a:lnTo>
                        <a:pt x="153" y="387"/>
                      </a:lnTo>
                      <a:lnTo>
                        <a:pt x="0" y="387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54" name="Freeform 212"/>
                <p:cNvSpPr>
                  <a:spLocks/>
                </p:cNvSpPr>
                <p:nvPr/>
              </p:nvSpPr>
              <p:spPr bwMode="auto">
                <a:xfrm>
                  <a:off x="604" y="2238"/>
                  <a:ext cx="26" cy="131"/>
                </a:xfrm>
                <a:custGeom>
                  <a:avLst/>
                  <a:gdLst>
                    <a:gd name="T0" fmla="*/ 4 w 153"/>
                    <a:gd name="T1" fmla="*/ 0 h 393"/>
                    <a:gd name="T2" fmla="*/ 4 w 153"/>
                    <a:gd name="T3" fmla="*/ 44 h 393"/>
                    <a:gd name="T4" fmla="*/ 0 w 153"/>
                    <a:gd name="T5" fmla="*/ 44 h 393"/>
                    <a:gd name="T6" fmla="*/ 4 w 153"/>
                    <a:gd name="T7" fmla="*/ 0 h 3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3"/>
                    <a:gd name="T13" fmla="*/ 0 h 393"/>
                    <a:gd name="T14" fmla="*/ 153 w 153"/>
                    <a:gd name="T15" fmla="*/ 393 h 3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3" h="393">
                      <a:moveTo>
                        <a:pt x="153" y="0"/>
                      </a:moveTo>
                      <a:lnTo>
                        <a:pt x="153" y="393"/>
                      </a:lnTo>
                      <a:lnTo>
                        <a:pt x="0" y="393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55" name="Freeform 213"/>
                <p:cNvSpPr>
                  <a:spLocks/>
                </p:cNvSpPr>
                <p:nvPr/>
              </p:nvSpPr>
              <p:spPr bwMode="auto">
                <a:xfrm>
                  <a:off x="708" y="2377"/>
                  <a:ext cx="25" cy="129"/>
                </a:xfrm>
                <a:custGeom>
                  <a:avLst/>
                  <a:gdLst>
                    <a:gd name="T0" fmla="*/ 0 w 153"/>
                    <a:gd name="T1" fmla="*/ 0 h 387"/>
                    <a:gd name="T2" fmla="*/ 0 w 153"/>
                    <a:gd name="T3" fmla="*/ 43 h 387"/>
                    <a:gd name="T4" fmla="*/ 4 w 153"/>
                    <a:gd name="T5" fmla="*/ 43 h 387"/>
                    <a:gd name="T6" fmla="*/ 0 w 153"/>
                    <a:gd name="T7" fmla="*/ 0 h 38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3"/>
                    <a:gd name="T13" fmla="*/ 0 h 387"/>
                    <a:gd name="T14" fmla="*/ 153 w 153"/>
                    <a:gd name="T15" fmla="*/ 387 h 38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3" h="387">
                      <a:moveTo>
                        <a:pt x="0" y="0"/>
                      </a:moveTo>
                      <a:lnTo>
                        <a:pt x="0" y="387"/>
                      </a:lnTo>
                      <a:lnTo>
                        <a:pt x="153" y="38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56" name="Freeform 214"/>
                <p:cNvSpPr>
                  <a:spLocks/>
                </p:cNvSpPr>
                <p:nvPr/>
              </p:nvSpPr>
              <p:spPr bwMode="auto">
                <a:xfrm>
                  <a:off x="687" y="2248"/>
                  <a:ext cx="26" cy="131"/>
                </a:xfrm>
                <a:custGeom>
                  <a:avLst/>
                  <a:gdLst>
                    <a:gd name="T0" fmla="*/ 0 w 153"/>
                    <a:gd name="T1" fmla="*/ 0 h 393"/>
                    <a:gd name="T2" fmla="*/ 0 w 153"/>
                    <a:gd name="T3" fmla="*/ 44 h 393"/>
                    <a:gd name="T4" fmla="*/ 4 w 153"/>
                    <a:gd name="T5" fmla="*/ 44 h 393"/>
                    <a:gd name="T6" fmla="*/ 0 w 153"/>
                    <a:gd name="T7" fmla="*/ 0 h 39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3"/>
                    <a:gd name="T13" fmla="*/ 0 h 393"/>
                    <a:gd name="T14" fmla="*/ 153 w 153"/>
                    <a:gd name="T15" fmla="*/ 393 h 39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3" h="393">
                      <a:moveTo>
                        <a:pt x="0" y="0"/>
                      </a:moveTo>
                      <a:lnTo>
                        <a:pt x="0" y="393"/>
                      </a:lnTo>
                      <a:lnTo>
                        <a:pt x="153" y="39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57" name="Freeform 215"/>
                <p:cNvSpPr>
                  <a:spLocks/>
                </p:cNvSpPr>
                <p:nvPr/>
              </p:nvSpPr>
              <p:spPr bwMode="auto">
                <a:xfrm>
                  <a:off x="562" y="2554"/>
                  <a:ext cx="22" cy="280"/>
                </a:xfrm>
                <a:custGeom>
                  <a:avLst/>
                  <a:gdLst>
                    <a:gd name="T0" fmla="*/ 0 w 132"/>
                    <a:gd name="T1" fmla="*/ 49 h 841"/>
                    <a:gd name="T2" fmla="*/ 0 w 132"/>
                    <a:gd name="T3" fmla="*/ 93 h 841"/>
                    <a:gd name="T4" fmla="*/ 4 w 132"/>
                    <a:gd name="T5" fmla="*/ 42 h 841"/>
                    <a:gd name="T6" fmla="*/ 4 w 132"/>
                    <a:gd name="T7" fmla="*/ 0 h 841"/>
                    <a:gd name="T8" fmla="*/ 0 w 132"/>
                    <a:gd name="T9" fmla="*/ 49 h 8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2"/>
                    <a:gd name="T16" fmla="*/ 0 h 841"/>
                    <a:gd name="T17" fmla="*/ 132 w 132"/>
                    <a:gd name="T18" fmla="*/ 841 h 8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2" h="841">
                      <a:moveTo>
                        <a:pt x="0" y="439"/>
                      </a:moveTo>
                      <a:lnTo>
                        <a:pt x="0" y="841"/>
                      </a:lnTo>
                      <a:lnTo>
                        <a:pt x="132" y="381"/>
                      </a:lnTo>
                      <a:lnTo>
                        <a:pt x="132" y="0"/>
                      </a:lnTo>
                      <a:lnTo>
                        <a:pt x="0" y="439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58" name="Freeform 216"/>
                <p:cNvSpPr>
                  <a:spLocks/>
                </p:cNvSpPr>
                <p:nvPr/>
              </p:nvSpPr>
              <p:spPr bwMode="auto">
                <a:xfrm>
                  <a:off x="737" y="2558"/>
                  <a:ext cx="25" cy="276"/>
                </a:xfrm>
                <a:custGeom>
                  <a:avLst/>
                  <a:gdLst>
                    <a:gd name="T0" fmla="*/ 4 w 145"/>
                    <a:gd name="T1" fmla="*/ 47 h 829"/>
                    <a:gd name="T2" fmla="*/ 4 w 145"/>
                    <a:gd name="T3" fmla="*/ 92 h 829"/>
                    <a:gd name="T4" fmla="*/ 0 w 145"/>
                    <a:gd name="T5" fmla="*/ 41 h 829"/>
                    <a:gd name="T6" fmla="*/ 0 w 145"/>
                    <a:gd name="T7" fmla="*/ 0 h 829"/>
                    <a:gd name="T8" fmla="*/ 4 w 145"/>
                    <a:gd name="T9" fmla="*/ 47 h 8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5"/>
                    <a:gd name="T16" fmla="*/ 0 h 829"/>
                    <a:gd name="T17" fmla="*/ 145 w 145"/>
                    <a:gd name="T18" fmla="*/ 829 h 8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5" h="829">
                      <a:moveTo>
                        <a:pt x="145" y="427"/>
                      </a:moveTo>
                      <a:lnTo>
                        <a:pt x="145" y="829"/>
                      </a:lnTo>
                      <a:lnTo>
                        <a:pt x="1" y="369"/>
                      </a:lnTo>
                      <a:lnTo>
                        <a:pt x="0" y="0"/>
                      </a:lnTo>
                      <a:lnTo>
                        <a:pt x="145" y="427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047" name="Group 221"/>
              <p:cNvGrpSpPr>
                <a:grpSpLocks/>
              </p:cNvGrpSpPr>
              <p:nvPr/>
            </p:nvGrpSpPr>
            <p:grpSpPr bwMode="auto">
              <a:xfrm>
                <a:off x="325" y="2136"/>
                <a:ext cx="668" cy="564"/>
                <a:chOff x="325" y="2136"/>
                <a:chExt cx="668" cy="564"/>
              </a:xfrm>
            </p:grpSpPr>
            <p:sp>
              <p:nvSpPr>
                <p:cNvPr id="1048" name="Freeform 218"/>
                <p:cNvSpPr>
                  <a:spLocks/>
                </p:cNvSpPr>
                <p:nvPr/>
              </p:nvSpPr>
              <p:spPr bwMode="auto">
                <a:xfrm>
                  <a:off x="325" y="2219"/>
                  <a:ext cx="668" cy="338"/>
                </a:xfrm>
                <a:custGeom>
                  <a:avLst/>
                  <a:gdLst>
                    <a:gd name="T0" fmla="*/ 92 w 4012"/>
                    <a:gd name="T1" fmla="*/ 21 h 1014"/>
                    <a:gd name="T2" fmla="*/ 87 w 4012"/>
                    <a:gd name="T3" fmla="*/ 12 h 1014"/>
                    <a:gd name="T4" fmla="*/ 82 w 4012"/>
                    <a:gd name="T5" fmla="*/ 8 h 1014"/>
                    <a:gd name="T6" fmla="*/ 77 w 4012"/>
                    <a:gd name="T7" fmla="*/ 5 h 1014"/>
                    <a:gd name="T8" fmla="*/ 65 w 4012"/>
                    <a:gd name="T9" fmla="*/ 1 h 1014"/>
                    <a:gd name="T10" fmla="*/ 49 w 4012"/>
                    <a:gd name="T11" fmla="*/ 0 h 1014"/>
                    <a:gd name="T12" fmla="*/ 40 w 4012"/>
                    <a:gd name="T13" fmla="*/ 2 h 1014"/>
                    <a:gd name="T14" fmla="*/ 31 w 4012"/>
                    <a:gd name="T15" fmla="*/ 6 h 1014"/>
                    <a:gd name="T16" fmla="*/ 24 w 4012"/>
                    <a:gd name="T17" fmla="*/ 12 h 1014"/>
                    <a:gd name="T18" fmla="*/ 20 w 4012"/>
                    <a:gd name="T19" fmla="*/ 17 h 1014"/>
                    <a:gd name="T20" fmla="*/ 18 w 4012"/>
                    <a:gd name="T21" fmla="*/ 22 h 1014"/>
                    <a:gd name="T22" fmla="*/ 18 w 4012"/>
                    <a:gd name="T23" fmla="*/ 28 h 1014"/>
                    <a:gd name="T24" fmla="*/ 19 w 4012"/>
                    <a:gd name="T25" fmla="*/ 34 h 1014"/>
                    <a:gd name="T26" fmla="*/ 23 w 4012"/>
                    <a:gd name="T27" fmla="*/ 40 h 1014"/>
                    <a:gd name="T28" fmla="*/ 30 w 4012"/>
                    <a:gd name="T29" fmla="*/ 46 h 1014"/>
                    <a:gd name="T30" fmla="*/ 40 w 4012"/>
                    <a:gd name="T31" fmla="*/ 51 h 1014"/>
                    <a:gd name="T32" fmla="*/ 52 w 4012"/>
                    <a:gd name="T33" fmla="*/ 53 h 1014"/>
                    <a:gd name="T34" fmla="*/ 67 w 4012"/>
                    <a:gd name="T35" fmla="*/ 55 h 1014"/>
                    <a:gd name="T36" fmla="*/ 80 w 4012"/>
                    <a:gd name="T37" fmla="*/ 61 h 1014"/>
                    <a:gd name="T38" fmla="*/ 86 w 4012"/>
                    <a:gd name="T39" fmla="*/ 70 h 1014"/>
                    <a:gd name="T40" fmla="*/ 85 w 4012"/>
                    <a:gd name="T41" fmla="*/ 76 h 1014"/>
                    <a:gd name="T42" fmla="*/ 79 w 4012"/>
                    <a:gd name="T43" fmla="*/ 84 h 1014"/>
                    <a:gd name="T44" fmla="*/ 68 w 4012"/>
                    <a:gd name="T45" fmla="*/ 89 h 1014"/>
                    <a:gd name="T46" fmla="*/ 52 w 4012"/>
                    <a:gd name="T47" fmla="*/ 91 h 1014"/>
                    <a:gd name="T48" fmla="*/ 35 w 4012"/>
                    <a:gd name="T49" fmla="*/ 86 h 1014"/>
                    <a:gd name="T50" fmla="*/ 26 w 4012"/>
                    <a:gd name="T51" fmla="*/ 78 h 1014"/>
                    <a:gd name="T52" fmla="*/ 25 w 4012"/>
                    <a:gd name="T53" fmla="*/ 73 h 1014"/>
                    <a:gd name="T54" fmla="*/ 1 w 4012"/>
                    <a:gd name="T55" fmla="*/ 80 h 1014"/>
                    <a:gd name="T56" fmla="*/ 5 w 4012"/>
                    <a:gd name="T57" fmla="*/ 90 h 1014"/>
                    <a:gd name="T58" fmla="*/ 17 w 4012"/>
                    <a:gd name="T59" fmla="*/ 102 h 1014"/>
                    <a:gd name="T60" fmla="*/ 33 w 4012"/>
                    <a:gd name="T61" fmla="*/ 109 h 1014"/>
                    <a:gd name="T62" fmla="*/ 56 w 4012"/>
                    <a:gd name="T63" fmla="*/ 113 h 1014"/>
                    <a:gd name="T64" fmla="*/ 76 w 4012"/>
                    <a:gd name="T65" fmla="*/ 110 h 1014"/>
                    <a:gd name="T66" fmla="*/ 92 w 4012"/>
                    <a:gd name="T67" fmla="*/ 103 h 1014"/>
                    <a:gd name="T68" fmla="*/ 103 w 4012"/>
                    <a:gd name="T69" fmla="*/ 94 h 1014"/>
                    <a:gd name="T70" fmla="*/ 108 w 4012"/>
                    <a:gd name="T71" fmla="*/ 86 h 1014"/>
                    <a:gd name="T72" fmla="*/ 110 w 4012"/>
                    <a:gd name="T73" fmla="*/ 80 h 1014"/>
                    <a:gd name="T74" fmla="*/ 111 w 4012"/>
                    <a:gd name="T75" fmla="*/ 73 h 1014"/>
                    <a:gd name="T76" fmla="*/ 110 w 4012"/>
                    <a:gd name="T77" fmla="*/ 66 h 1014"/>
                    <a:gd name="T78" fmla="*/ 107 w 4012"/>
                    <a:gd name="T79" fmla="*/ 57 h 1014"/>
                    <a:gd name="T80" fmla="*/ 98 w 4012"/>
                    <a:gd name="T81" fmla="*/ 48 h 1014"/>
                    <a:gd name="T82" fmla="*/ 80 w 4012"/>
                    <a:gd name="T83" fmla="*/ 38 h 1014"/>
                    <a:gd name="T84" fmla="*/ 64 w 4012"/>
                    <a:gd name="T85" fmla="*/ 35 h 1014"/>
                    <a:gd name="T86" fmla="*/ 48 w 4012"/>
                    <a:gd name="T87" fmla="*/ 36 h 1014"/>
                    <a:gd name="T88" fmla="*/ 40 w 4012"/>
                    <a:gd name="T89" fmla="*/ 35 h 1014"/>
                    <a:gd name="T90" fmla="*/ 36 w 4012"/>
                    <a:gd name="T91" fmla="*/ 31 h 1014"/>
                    <a:gd name="T92" fmla="*/ 35 w 4012"/>
                    <a:gd name="T93" fmla="*/ 27 h 1014"/>
                    <a:gd name="T94" fmla="*/ 35 w 4012"/>
                    <a:gd name="T95" fmla="*/ 24 h 1014"/>
                    <a:gd name="T96" fmla="*/ 37 w 4012"/>
                    <a:gd name="T97" fmla="*/ 20 h 1014"/>
                    <a:gd name="T98" fmla="*/ 45 w 4012"/>
                    <a:gd name="T99" fmla="*/ 14 h 1014"/>
                    <a:gd name="T100" fmla="*/ 53 w 4012"/>
                    <a:gd name="T101" fmla="*/ 12 h 1014"/>
                    <a:gd name="T102" fmla="*/ 63 w 4012"/>
                    <a:gd name="T103" fmla="*/ 13 h 1014"/>
                    <a:gd name="T104" fmla="*/ 69 w 4012"/>
                    <a:gd name="T105" fmla="*/ 16 h 1014"/>
                    <a:gd name="T106" fmla="*/ 74 w 4012"/>
                    <a:gd name="T107" fmla="*/ 21 h 1014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4012"/>
                    <a:gd name="T163" fmla="*/ 0 h 1014"/>
                    <a:gd name="T164" fmla="*/ 4012 w 4012"/>
                    <a:gd name="T165" fmla="*/ 1014 h 1014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4012" h="1014">
                      <a:moveTo>
                        <a:pt x="2724" y="227"/>
                      </a:moveTo>
                      <a:lnTo>
                        <a:pt x="3358" y="227"/>
                      </a:lnTo>
                      <a:lnTo>
                        <a:pt x="3316" y="186"/>
                      </a:lnTo>
                      <a:lnTo>
                        <a:pt x="3269" y="154"/>
                      </a:lnTo>
                      <a:lnTo>
                        <a:pt x="3213" y="132"/>
                      </a:lnTo>
                      <a:lnTo>
                        <a:pt x="3153" y="112"/>
                      </a:lnTo>
                      <a:lnTo>
                        <a:pt x="3087" y="95"/>
                      </a:lnTo>
                      <a:lnTo>
                        <a:pt x="3032" y="83"/>
                      </a:lnTo>
                      <a:lnTo>
                        <a:pt x="2967" y="72"/>
                      </a:lnTo>
                      <a:lnTo>
                        <a:pt x="2899" y="62"/>
                      </a:lnTo>
                      <a:lnTo>
                        <a:pt x="2832" y="51"/>
                      </a:lnTo>
                      <a:lnTo>
                        <a:pt x="2767" y="42"/>
                      </a:lnTo>
                      <a:lnTo>
                        <a:pt x="2610" y="26"/>
                      </a:lnTo>
                      <a:lnTo>
                        <a:pt x="2473" y="16"/>
                      </a:lnTo>
                      <a:lnTo>
                        <a:pt x="2334" y="7"/>
                      </a:lnTo>
                      <a:lnTo>
                        <a:pt x="2135" y="0"/>
                      </a:lnTo>
                      <a:lnTo>
                        <a:pt x="1927" y="0"/>
                      </a:lnTo>
                      <a:lnTo>
                        <a:pt x="1774" y="2"/>
                      </a:lnTo>
                      <a:lnTo>
                        <a:pt x="1639" y="7"/>
                      </a:lnTo>
                      <a:lnTo>
                        <a:pt x="1530" y="13"/>
                      </a:lnTo>
                      <a:lnTo>
                        <a:pt x="1430" y="20"/>
                      </a:lnTo>
                      <a:lnTo>
                        <a:pt x="1344" y="28"/>
                      </a:lnTo>
                      <a:lnTo>
                        <a:pt x="1235" y="40"/>
                      </a:lnTo>
                      <a:lnTo>
                        <a:pt x="1127" y="55"/>
                      </a:lnTo>
                      <a:lnTo>
                        <a:pt x="995" y="76"/>
                      </a:lnTo>
                      <a:lnTo>
                        <a:pt x="925" y="91"/>
                      </a:lnTo>
                      <a:lnTo>
                        <a:pt x="860" y="108"/>
                      </a:lnTo>
                      <a:lnTo>
                        <a:pt x="789" y="128"/>
                      </a:lnTo>
                      <a:lnTo>
                        <a:pt x="752" y="142"/>
                      </a:lnTo>
                      <a:lnTo>
                        <a:pt x="719" y="156"/>
                      </a:lnTo>
                      <a:lnTo>
                        <a:pt x="689" y="172"/>
                      </a:lnTo>
                      <a:lnTo>
                        <a:pt x="669" y="188"/>
                      </a:lnTo>
                      <a:lnTo>
                        <a:pt x="653" y="202"/>
                      </a:lnTo>
                      <a:lnTo>
                        <a:pt x="645" y="216"/>
                      </a:lnTo>
                      <a:lnTo>
                        <a:pt x="639" y="235"/>
                      </a:lnTo>
                      <a:lnTo>
                        <a:pt x="643" y="255"/>
                      </a:lnTo>
                      <a:lnTo>
                        <a:pt x="651" y="279"/>
                      </a:lnTo>
                      <a:lnTo>
                        <a:pt x="668" y="294"/>
                      </a:lnTo>
                      <a:lnTo>
                        <a:pt x="693" y="309"/>
                      </a:lnTo>
                      <a:lnTo>
                        <a:pt x="735" y="332"/>
                      </a:lnTo>
                      <a:lnTo>
                        <a:pt x="778" y="347"/>
                      </a:lnTo>
                      <a:lnTo>
                        <a:pt x="824" y="362"/>
                      </a:lnTo>
                      <a:lnTo>
                        <a:pt x="874" y="376"/>
                      </a:lnTo>
                      <a:lnTo>
                        <a:pt x="929" y="389"/>
                      </a:lnTo>
                      <a:lnTo>
                        <a:pt x="1071" y="414"/>
                      </a:lnTo>
                      <a:lnTo>
                        <a:pt x="1206" y="434"/>
                      </a:lnTo>
                      <a:lnTo>
                        <a:pt x="1338" y="449"/>
                      </a:lnTo>
                      <a:lnTo>
                        <a:pt x="1431" y="458"/>
                      </a:lnTo>
                      <a:lnTo>
                        <a:pt x="1545" y="466"/>
                      </a:lnTo>
                      <a:lnTo>
                        <a:pt x="1649" y="471"/>
                      </a:lnTo>
                      <a:lnTo>
                        <a:pt x="1877" y="477"/>
                      </a:lnTo>
                      <a:lnTo>
                        <a:pt x="2101" y="487"/>
                      </a:lnTo>
                      <a:lnTo>
                        <a:pt x="2289" y="494"/>
                      </a:lnTo>
                      <a:lnTo>
                        <a:pt x="2430" y="495"/>
                      </a:lnTo>
                      <a:lnTo>
                        <a:pt x="2590" y="508"/>
                      </a:lnTo>
                      <a:lnTo>
                        <a:pt x="2738" y="525"/>
                      </a:lnTo>
                      <a:lnTo>
                        <a:pt x="2891" y="551"/>
                      </a:lnTo>
                      <a:lnTo>
                        <a:pt x="3029" y="589"/>
                      </a:lnTo>
                      <a:lnTo>
                        <a:pt x="3068" y="608"/>
                      </a:lnTo>
                      <a:lnTo>
                        <a:pt x="3090" y="627"/>
                      </a:lnTo>
                      <a:lnTo>
                        <a:pt x="3100" y="642"/>
                      </a:lnTo>
                      <a:lnTo>
                        <a:pt x="3098" y="660"/>
                      </a:lnTo>
                      <a:lnTo>
                        <a:pt x="3083" y="680"/>
                      </a:lnTo>
                      <a:lnTo>
                        <a:pt x="3054" y="698"/>
                      </a:lnTo>
                      <a:lnTo>
                        <a:pt x="2964" y="730"/>
                      </a:lnTo>
                      <a:lnTo>
                        <a:pt x="2849" y="754"/>
                      </a:lnTo>
                      <a:lnTo>
                        <a:pt x="2717" y="775"/>
                      </a:lnTo>
                      <a:lnTo>
                        <a:pt x="2573" y="789"/>
                      </a:lnTo>
                      <a:lnTo>
                        <a:pt x="2444" y="803"/>
                      </a:lnTo>
                      <a:lnTo>
                        <a:pt x="2277" y="813"/>
                      </a:lnTo>
                      <a:lnTo>
                        <a:pt x="2093" y="817"/>
                      </a:lnTo>
                      <a:lnTo>
                        <a:pt x="1891" y="818"/>
                      </a:lnTo>
                      <a:lnTo>
                        <a:pt x="1706" y="813"/>
                      </a:lnTo>
                      <a:lnTo>
                        <a:pt x="1483" y="800"/>
                      </a:lnTo>
                      <a:lnTo>
                        <a:pt x="1277" y="776"/>
                      </a:lnTo>
                      <a:lnTo>
                        <a:pt x="1100" y="747"/>
                      </a:lnTo>
                      <a:lnTo>
                        <a:pt x="988" y="720"/>
                      </a:lnTo>
                      <a:lnTo>
                        <a:pt x="948" y="706"/>
                      </a:lnTo>
                      <a:lnTo>
                        <a:pt x="922" y="691"/>
                      </a:lnTo>
                      <a:lnTo>
                        <a:pt x="896" y="673"/>
                      </a:lnTo>
                      <a:lnTo>
                        <a:pt x="890" y="660"/>
                      </a:lnTo>
                      <a:lnTo>
                        <a:pt x="0" y="660"/>
                      </a:lnTo>
                      <a:lnTo>
                        <a:pt x="5" y="684"/>
                      </a:lnTo>
                      <a:lnTo>
                        <a:pt x="27" y="719"/>
                      </a:lnTo>
                      <a:lnTo>
                        <a:pt x="65" y="750"/>
                      </a:lnTo>
                      <a:lnTo>
                        <a:pt x="119" y="779"/>
                      </a:lnTo>
                      <a:lnTo>
                        <a:pt x="196" y="814"/>
                      </a:lnTo>
                      <a:lnTo>
                        <a:pt x="321" y="855"/>
                      </a:lnTo>
                      <a:lnTo>
                        <a:pt x="459" y="888"/>
                      </a:lnTo>
                      <a:lnTo>
                        <a:pt x="628" y="919"/>
                      </a:lnTo>
                      <a:lnTo>
                        <a:pt x="770" y="940"/>
                      </a:lnTo>
                      <a:lnTo>
                        <a:pt x="949" y="964"/>
                      </a:lnTo>
                      <a:lnTo>
                        <a:pt x="1191" y="983"/>
                      </a:lnTo>
                      <a:lnTo>
                        <a:pt x="1580" y="1007"/>
                      </a:lnTo>
                      <a:lnTo>
                        <a:pt x="1815" y="1011"/>
                      </a:lnTo>
                      <a:lnTo>
                        <a:pt x="2004" y="1014"/>
                      </a:lnTo>
                      <a:lnTo>
                        <a:pt x="2210" y="1011"/>
                      </a:lnTo>
                      <a:lnTo>
                        <a:pt x="2521" y="1001"/>
                      </a:lnTo>
                      <a:lnTo>
                        <a:pt x="2729" y="989"/>
                      </a:lnTo>
                      <a:lnTo>
                        <a:pt x="2941" y="976"/>
                      </a:lnTo>
                      <a:lnTo>
                        <a:pt x="3163" y="950"/>
                      </a:lnTo>
                      <a:lnTo>
                        <a:pt x="3335" y="926"/>
                      </a:lnTo>
                      <a:lnTo>
                        <a:pt x="3539" y="888"/>
                      </a:lnTo>
                      <a:lnTo>
                        <a:pt x="3668" y="859"/>
                      </a:lnTo>
                      <a:lnTo>
                        <a:pt x="3731" y="842"/>
                      </a:lnTo>
                      <a:lnTo>
                        <a:pt x="3793" y="821"/>
                      </a:lnTo>
                      <a:lnTo>
                        <a:pt x="3854" y="799"/>
                      </a:lnTo>
                      <a:lnTo>
                        <a:pt x="3901" y="773"/>
                      </a:lnTo>
                      <a:lnTo>
                        <a:pt x="3926" y="761"/>
                      </a:lnTo>
                      <a:lnTo>
                        <a:pt x="3958" y="740"/>
                      </a:lnTo>
                      <a:lnTo>
                        <a:pt x="3982" y="719"/>
                      </a:lnTo>
                      <a:lnTo>
                        <a:pt x="4000" y="697"/>
                      </a:lnTo>
                      <a:lnTo>
                        <a:pt x="4008" y="677"/>
                      </a:lnTo>
                      <a:lnTo>
                        <a:pt x="4012" y="655"/>
                      </a:lnTo>
                      <a:lnTo>
                        <a:pt x="4006" y="631"/>
                      </a:lnTo>
                      <a:lnTo>
                        <a:pt x="3994" y="611"/>
                      </a:lnTo>
                      <a:lnTo>
                        <a:pt x="3974" y="590"/>
                      </a:lnTo>
                      <a:lnTo>
                        <a:pt x="3950" y="571"/>
                      </a:lnTo>
                      <a:lnTo>
                        <a:pt x="3914" y="548"/>
                      </a:lnTo>
                      <a:lnTo>
                        <a:pt x="3842" y="513"/>
                      </a:lnTo>
                      <a:lnTo>
                        <a:pt x="3754" y="481"/>
                      </a:lnTo>
                      <a:lnTo>
                        <a:pt x="3677" y="459"/>
                      </a:lnTo>
                      <a:lnTo>
                        <a:pt x="3552" y="430"/>
                      </a:lnTo>
                      <a:lnTo>
                        <a:pt x="3320" y="386"/>
                      </a:lnTo>
                      <a:lnTo>
                        <a:pt x="3093" y="355"/>
                      </a:lnTo>
                      <a:lnTo>
                        <a:pt x="2894" y="339"/>
                      </a:lnTo>
                      <a:lnTo>
                        <a:pt x="2706" y="321"/>
                      </a:lnTo>
                      <a:lnTo>
                        <a:pt x="2483" y="315"/>
                      </a:lnTo>
                      <a:lnTo>
                        <a:pt x="2306" y="312"/>
                      </a:lnTo>
                      <a:lnTo>
                        <a:pt x="2114" y="318"/>
                      </a:lnTo>
                      <a:lnTo>
                        <a:pt x="1913" y="328"/>
                      </a:lnTo>
                      <a:lnTo>
                        <a:pt x="1750" y="321"/>
                      </a:lnTo>
                      <a:lnTo>
                        <a:pt x="1633" y="322"/>
                      </a:lnTo>
                      <a:lnTo>
                        <a:pt x="1548" y="321"/>
                      </a:lnTo>
                      <a:lnTo>
                        <a:pt x="1447" y="315"/>
                      </a:lnTo>
                      <a:lnTo>
                        <a:pt x="1401" y="311"/>
                      </a:lnTo>
                      <a:lnTo>
                        <a:pt x="1359" y="300"/>
                      </a:lnTo>
                      <a:lnTo>
                        <a:pt x="1311" y="281"/>
                      </a:lnTo>
                      <a:lnTo>
                        <a:pt x="1289" y="262"/>
                      </a:lnTo>
                      <a:lnTo>
                        <a:pt x="1279" y="252"/>
                      </a:lnTo>
                      <a:lnTo>
                        <a:pt x="1273" y="244"/>
                      </a:lnTo>
                      <a:lnTo>
                        <a:pt x="1272" y="234"/>
                      </a:lnTo>
                      <a:lnTo>
                        <a:pt x="1273" y="225"/>
                      </a:lnTo>
                      <a:lnTo>
                        <a:pt x="1277" y="217"/>
                      </a:lnTo>
                      <a:lnTo>
                        <a:pt x="1287" y="207"/>
                      </a:lnTo>
                      <a:lnTo>
                        <a:pt x="1307" y="195"/>
                      </a:lnTo>
                      <a:lnTo>
                        <a:pt x="1352" y="177"/>
                      </a:lnTo>
                      <a:lnTo>
                        <a:pt x="1439" y="156"/>
                      </a:lnTo>
                      <a:lnTo>
                        <a:pt x="1532" y="139"/>
                      </a:lnTo>
                      <a:lnTo>
                        <a:pt x="1614" y="130"/>
                      </a:lnTo>
                      <a:lnTo>
                        <a:pt x="1681" y="123"/>
                      </a:lnTo>
                      <a:lnTo>
                        <a:pt x="1775" y="116"/>
                      </a:lnTo>
                      <a:lnTo>
                        <a:pt x="1916" y="112"/>
                      </a:lnTo>
                      <a:lnTo>
                        <a:pt x="2086" y="112"/>
                      </a:lnTo>
                      <a:lnTo>
                        <a:pt x="2181" y="116"/>
                      </a:lnTo>
                      <a:lnTo>
                        <a:pt x="2281" y="119"/>
                      </a:lnTo>
                      <a:lnTo>
                        <a:pt x="2366" y="129"/>
                      </a:lnTo>
                      <a:lnTo>
                        <a:pt x="2435" y="135"/>
                      </a:lnTo>
                      <a:lnTo>
                        <a:pt x="2498" y="143"/>
                      </a:lnTo>
                      <a:lnTo>
                        <a:pt x="2556" y="153"/>
                      </a:lnTo>
                      <a:lnTo>
                        <a:pt x="2619" y="168"/>
                      </a:lnTo>
                      <a:lnTo>
                        <a:pt x="2670" y="188"/>
                      </a:lnTo>
                      <a:lnTo>
                        <a:pt x="2706" y="211"/>
                      </a:lnTo>
                      <a:lnTo>
                        <a:pt x="2724" y="227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49" name="Freeform 219"/>
                <p:cNvSpPr>
                  <a:spLocks/>
                </p:cNvSpPr>
                <p:nvPr/>
              </p:nvSpPr>
              <p:spPr bwMode="auto">
                <a:xfrm>
                  <a:off x="667" y="2136"/>
                  <a:ext cx="200" cy="564"/>
                </a:xfrm>
                <a:custGeom>
                  <a:avLst/>
                  <a:gdLst>
                    <a:gd name="T0" fmla="*/ 3 w 1205"/>
                    <a:gd name="T1" fmla="*/ 0 h 1692"/>
                    <a:gd name="T2" fmla="*/ 33 w 1205"/>
                    <a:gd name="T3" fmla="*/ 188 h 1692"/>
                    <a:gd name="T4" fmla="*/ 16 w 1205"/>
                    <a:gd name="T5" fmla="*/ 188 h 1692"/>
                    <a:gd name="T6" fmla="*/ 0 w 1205"/>
                    <a:gd name="T7" fmla="*/ 0 h 1692"/>
                    <a:gd name="T8" fmla="*/ 3 w 1205"/>
                    <a:gd name="T9" fmla="*/ 0 h 16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5"/>
                    <a:gd name="T16" fmla="*/ 0 h 1692"/>
                    <a:gd name="T17" fmla="*/ 1205 w 1205"/>
                    <a:gd name="T18" fmla="*/ 1692 h 16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5" h="1692">
                      <a:moveTo>
                        <a:pt x="114" y="0"/>
                      </a:moveTo>
                      <a:lnTo>
                        <a:pt x="1205" y="1692"/>
                      </a:lnTo>
                      <a:lnTo>
                        <a:pt x="571" y="1692"/>
                      </a:lnTo>
                      <a:lnTo>
                        <a:pt x="0" y="0"/>
                      </a:lnTo>
                      <a:lnTo>
                        <a:pt x="114" y="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50" name="Freeform 220"/>
                <p:cNvSpPr>
                  <a:spLocks/>
                </p:cNvSpPr>
                <p:nvPr/>
              </p:nvSpPr>
              <p:spPr bwMode="auto">
                <a:xfrm>
                  <a:off x="447" y="2136"/>
                  <a:ext cx="201" cy="564"/>
                </a:xfrm>
                <a:custGeom>
                  <a:avLst/>
                  <a:gdLst>
                    <a:gd name="T0" fmla="*/ 19 w 1204"/>
                    <a:gd name="T1" fmla="*/ 188 h 1692"/>
                    <a:gd name="T2" fmla="*/ 0 w 1204"/>
                    <a:gd name="T3" fmla="*/ 188 h 1692"/>
                    <a:gd name="T4" fmla="*/ 30 w 1204"/>
                    <a:gd name="T5" fmla="*/ 0 h 1692"/>
                    <a:gd name="T6" fmla="*/ 34 w 1204"/>
                    <a:gd name="T7" fmla="*/ 0 h 1692"/>
                    <a:gd name="T8" fmla="*/ 19 w 1204"/>
                    <a:gd name="T9" fmla="*/ 188 h 16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04"/>
                    <a:gd name="T16" fmla="*/ 0 h 1692"/>
                    <a:gd name="T17" fmla="*/ 1204 w 1204"/>
                    <a:gd name="T18" fmla="*/ 1692 h 16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04" h="1692">
                      <a:moveTo>
                        <a:pt x="691" y="1692"/>
                      </a:moveTo>
                      <a:lnTo>
                        <a:pt x="0" y="1692"/>
                      </a:lnTo>
                      <a:lnTo>
                        <a:pt x="1090" y="0"/>
                      </a:lnTo>
                      <a:lnTo>
                        <a:pt x="1204" y="0"/>
                      </a:lnTo>
                      <a:lnTo>
                        <a:pt x="691" y="169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869" name="Rectangle 223"/>
            <p:cNvSpPr>
              <a:spLocks noChangeArrowheads="1"/>
            </p:cNvSpPr>
            <p:nvPr/>
          </p:nvSpPr>
          <p:spPr bwMode="auto">
            <a:xfrm>
              <a:off x="525" y="1418"/>
              <a:ext cx="800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70" name="Rectangle 224"/>
            <p:cNvSpPr>
              <a:spLocks noChangeArrowheads="1"/>
            </p:cNvSpPr>
            <p:nvPr/>
          </p:nvSpPr>
          <p:spPr bwMode="auto">
            <a:xfrm>
              <a:off x="581" y="1451"/>
              <a:ext cx="6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 dirty="0">
                  <a:solidFill>
                    <a:srgbClr val="000000"/>
                  </a:solidFill>
                </a:rPr>
                <a:t>Se tiene el </a:t>
              </a:r>
              <a:endParaRPr lang="es-ES" dirty="0"/>
            </a:p>
          </p:txBody>
        </p:sp>
        <p:sp>
          <p:nvSpPr>
            <p:cNvPr id="871" name="Rectangle 225"/>
            <p:cNvSpPr>
              <a:spLocks noChangeArrowheads="1"/>
            </p:cNvSpPr>
            <p:nvPr/>
          </p:nvSpPr>
          <p:spPr bwMode="auto">
            <a:xfrm>
              <a:off x="581" y="1603"/>
              <a:ext cx="39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 dirty="0">
                  <a:solidFill>
                    <a:srgbClr val="000000"/>
                  </a:solidFill>
                </a:rPr>
                <a:t>Capital</a:t>
              </a:r>
              <a:endParaRPr lang="es-ES" dirty="0"/>
            </a:p>
          </p:txBody>
        </p:sp>
        <p:sp>
          <p:nvSpPr>
            <p:cNvPr id="872" name="Rectangle 226"/>
            <p:cNvSpPr>
              <a:spLocks noChangeArrowheads="1"/>
            </p:cNvSpPr>
            <p:nvPr/>
          </p:nvSpPr>
          <p:spPr bwMode="auto">
            <a:xfrm>
              <a:off x="525" y="3218"/>
              <a:ext cx="800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73" name="Rectangle 227"/>
            <p:cNvSpPr>
              <a:spLocks noChangeArrowheads="1"/>
            </p:cNvSpPr>
            <p:nvPr/>
          </p:nvSpPr>
          <p:spPr bwMode="auto">
            <a:xfrm>
              <a:off x="581" y="3251"/>
              <a:ext cx="6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No se tiene </a:t>
              </a:r>
              <a:endParaRPr lang="es-ES"/>
            </a:p>
          </p:txBody>
        </p:sp>
        <p:sp>
          <p:nvSpPr>
            <p:cNvPr id="874" name="Rectangle 228"/>
            <p:cNvSpPr>
              <a:spLocks noChangeArrowheads="1"/>
            </p:cNvSpPr>
            <p:nvPr/>
          </p:nvSpPr>
          <p:spPr bwMode="auto">
            <a:xfrm>
              <a:off x="581" y="3403"/>
              <a:ext cx="5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el Capital</a:t>
              </a:r>
              <a:endParaRPr lang="es-ES"/>
            </a:p>
          </p:txBody>
        </p:sp>
        <p:grpSp>
          <p:nvGrpSpPr>
            <p:cNvPr id="875" name="Group 231"/>
            <p:cNvGrpSpPr>
              <a:grpSpLocks/>
            </p:cNvGrpSpPr>
            <p:nvPr/>
          </p:nvGrpSpPr>
          <p:grpSpPr bwMode="auto">
            <a:xfrm>
              <a:off x="632" y="1762"/>
              <a:ext cx="66" cy="331"/>
              <a:chOff x="632" y="1762"/>
              <a:chExt cx="66" cy="331"/>
            </a:xfrm>
          </p:grpSpPr>
          <p:sp>
            <p:nvSpPr>
              <p:cNvPr id="1042" name="Line 229"/>
              <p:cNvSpPr>
                <a:spLocks noChangeShapeType="1"/>
              </p:cNvSpPr>
              <p:nvPr/>
            </p:nvSpPr>
            <p:spPr bwMode="auto">
              <a:xfrm>
                <a:off x="665" y="1819"/>
                <a:ext cx="0" cy="2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43" name="Freeform 230"/>
              <p:cNvSpPr>
                <a:spLocks/>
              </p:cNvSpPr>
              <p:nvPr/>
            </p:nvSpPr>
            <p:spPr bwMode="auto">
              <a:xfrm>
                <a:off x="632" y="1762"/>
                <a:ext cx="66" cy="60"/>
              </a:xfrm>
              <a:custGeom>
                <a:avLst/>
                <a:gdLst>
                  <a:gd name="T0" fmla="*/ 33 w 131"/>
                  <a:gd name="T1" fmla="*/ 30 h 120"/>
                  <a:gd name="T2" fmla="*/ 17 w 131"/>
                  <a:gd name="T3" fmla="*/ 0 h 120"/>
                  <a:gd name="T4" fmla="*/ 0 w 131"/>
                  <a:gd name="T5" fmla="*/ 30 h 120"/>
                  <a:gd name="T6" fmla="*/ 33 w 131"/>
                  <a:gd name="T7" fmla="*/ 30 h 1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"/>
                  <a:gd name="T13" fmla="*/ 0 h 120"/>
                  <a:gd name="T14" fmla="*/ 131 w 131"/>
                  <a:gd name="T15" fmla="*/ 120 h 1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" h="120">
                    <a:moveTo>
                      <a:pt x="131" y="120"/>
                    </a:moveTo>
                    <a:lnTo>
                      <a:pt x="65" y="0"/>
                    </a:lnTo>
                    <a:lnTo>
                      <a:pt x="0" y="120"/>
                    </a:lnTo>
                    <a:lnTo>
                      <a:pt x="131" y="1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876" name="Group 234"/>
            <p:cNvGrpSpPr>
              <a:grpSpLocks/>
            </p:cNvGrpSpPr>
            <p:nvPr/>
          </p:nvGrpSpPr>
          <p:grpSpPr bwMode="auto">
            <a:xfrm>
              <a:off x="632" y="2854"/>
              <a:ext cx="66" cy="345"/>
              <a:chOff x="632" y="2854"/>
              <a:chExt cx="66" cy="345"/>
            </a:xfrm>
          </p:grpSpPr>
          <p:sp>
            <p:nvSpPr>
              <p:cNvPr id="1040" name="Line 232"/>
              <p:cNvSpPr>
                <a:spLocks noChangeShapeType="1"/>
              </p:cNvSpPr>
              <p:nvPr/>
            </p:nvSpPr>
            <p:spPr bwMode="auto">
              <a:xfrm flipV="1">
                <a:off x="665" y="2854"/>
                <a:ext cx="0" cy="2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41" name="Freeform 233"/>
              <p:cNvSpPr>
                <a:spLocks/>
              </p:cNvSpPr>
              <p:nvPr/>
            </p:nvSpPr>
            <p:spPr bwMode="auto">
              <a:xfrm>
                <a:off x="632" y="3140"/>
                <a:ext cx="66" cy="59"/>
              </a:xfrm>
              <a:custGeom>
                <a:avLst/>
                <a:gdLst>
                  <a:gd name="T0" fmla="*/ 0 w 131"/>
                  <a:gd name="T1" fmla="*/ 0 h 118"/>
                  <a:gd name="T2" fmla="*/ 17 w 131"/>
                  <a:gd name="T3" fmla="*/ 30 h 118"/>
                  <a:gd name="T4" fmla="*/ 33 w 131"/>
                  <a:gd name="T5" fmla="*/ 0 h 118"/>
                  <a:gd name="T6" fmla="*/ 0 w 131"/>
                  <a:gd name="T7" fmla="*/ 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"/>
                  <a:gd name="T13" fmla="*/ 0 h 118"/>
                  <a:gd name="T14" fmla="*/ 131 w 131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" h="118">
                    <a:moveTo>
                      <a:pt x="0" y="0"/>
                    </a:moveTo>
                    <a:lnTo>
                      <a:pt x="65" y="118"/>
                    </a:lnTo>
                    <a:lnTo>
                      <a:pt x="1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77" name="Rectangle 235"/>
            <p:cNvSpPr>
              <a:spLocks noChangeArrowheads="1"/>
            </p:cNvSpPr>
            <p:nvPr/>
          </p:nvSpPr>
          <p:spPr bwMode="auto">
            <a:xfrm>
              <a:off x="1514" y="911"/>
              <a:ext cx="800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78" name="Rectangle 236"/>
            <p:cNvSpPr>
              <a:spLocks noChangeArrowheads="1"/>
            </p:cNvSpPr>
            <p:nvPr/>
          </p:nvSpPr>
          <p:spPr bwMode="auto">
            <a:xfrm>
              <a:off x="1570" y="944"/>
              <a:ext cx="2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Esta </a:t>
              </a:r>
              <a:endParaRPr lang="es-ES"/>
            </a:p>
          </p:txBody>
        </p:sp>
        <p:sp>
          <p:nvSpPr>
            <p:cNvPr id="879" name="Rectangle 237"/>
            <p:cNvSpPr>
              <a:spLocks noChangeArrowheads="1"/>
            </p:cNvSpPr>
            <p:nvPr/>
          </p:nvSpPr>
          <p:spPr bwMode="auto">
            <a:xfrm>
              <a:off x="1570" y="1096"/>
              <a:ext cx="6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invertida a </a:t>
              </a:r>
              <a:endParaRPr lang="es-ES"/>
            </a:p>
          </p:txBody>
        </p:sp>
        <p:sp>
          <p:nvSpPr>
            <p:cNvPr id="880" name="Rectangle 238"/>
            <p:cNvSpPr>
              <a:spLocks noChangeArrowheads="1"/>
            </p:cNvSpPr>
            <p:nvPr/>
          </p:nvSpPr>
          <p:spPr bwMode="auto">
            <a:xfrm>
              <a:off x="1570" y="1249"/>
              <a:ext cx="3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cierta </a:t>
              </a:r>
              <a:endParaRPr lang="es-ES"/>
            </a:p>
          </p:txBody>
        </p:sp>
        <p:sp>
          <p:nvSpPr>
            <p:cNvPr id="881" name="Rectangle 239"/>
            <p:cNvSpPr>
              <a:spLocks noChangeArrowheads="1"/>
            </p:cNvSpPr>
            <p:nvPr/>
          </p:nvSpPr>
          <p:spPr bwMode="auto">
            <a:xfrm>
              <a:off x="1570" y="1401"/>
              <a:ext cx="6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rentabilidad</a:t>
              </a:r>
              <a:endParaRPr lang="es-ES"/>
            </a:p>
          </p:txBody>
        </p:sp>
        <p:sp>
          <p:nvSpPr>
            <p:cNvPr id="882" name="Rectangle 240"/>
            <p:cNvSpPr>
              <a:spLocks noChangeArrowheads="1"/>
            </p:cNvSpPr>
            <p:nvPr/>
          </p:nvSpPr>
          <p:spPr bwMode="auto">
            <a:xfrm>
              <a:off x="1514" y="3573"/>
              <a:ext cx="800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83" name="Rectangle 241"/>
            <p:cNvSpPr>
              <a:spLocks noChangeArrowheads="1"/>
            </p:cNvSpPr>
            <p:nvPr/>
          </p:nvSpPr>
          <p:spPr bwMode="auto">
            <a:xfrm>
              <a:off x="1570" y="3606"/>
              <a:ext cx="6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Se solicita </a:t>
              </a:r>
              <a:endParaRPr lang="es-ES"/>
            </a:p>
          </p:txBody>
        </p:sp>
        <p:sp>
          <p:nvSpPr>
            <p:cNvPr id="884" name="Rectangle 242"/>
            <p:cNvSpPr>
              <a:spLocks noChangeArrowheads="1"/>
            </p:cNvSpPr>
            <p:nvPr/>
          </p:nvSpPr>
          <p:spPr bwMode="auto">
            <a:xfrm>
              <a:off x="1570" y="3758"/>
              <a:ext cx="53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préstamo</a:t>
              </a:r>
              <a:endParaRPr lang="es-ES"/>
            </a:p>
          </p:txBody>
        </p:sp>
        <p:sp>
          <p:nvSpPr>
            <p:cNvPr id="885" name="Rectangle 243"/>
            <p:cNvSpPr>
              <a:spLocks noChangeArrowheads="1"/>
            </p:cNvSpPr>
            <p:nvPr/>
          </p:nvSpPr>
          <p:spPr bwMode="auto">
            <a:xfrm>
              <a:off x="1325" y="1975"/>
              <a:ext cx="847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86" name="Rectangle 244"/>
            <p:cNvSpPr>
              <a:spLocks noChangeArrowheads="1"/>
            </p:cNvSpPr>
            <p:nvPr/>
          </p:nvSpPr>
          <p:spPr bwMode="auto">
            <a:xfrm>
              <a:off x="1381" y="2008"/>
              <a:ext cx="8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 dirty="0">
                  <a:solidFill>
                    <a:srgbClr val="000000"/>
                  </a:solidFill>
                </a:rPr>
                <a:t>Se tiene una   </a:t>
              </a:r>
              <a:endParaRPr lang="es-ES" dirty="0"/>
            </a:p>
          </p:txBody>
        </p:sp>
        <p:sp>
          <p:nvSpPr>
            <p:cNvPr id="887" name="Rectangle 245"/>
            <p:cNvSpPr>
              <a:spLocks noChangeArrowheads="1"/>
            </p:cNvSpPr>
            <p:nvPr/>
          </p:nvSpPr>
          <p:spPr bwMode="auto">
            <a:xfrm>
              <a:off x="1381" y="2160"/>
              <a:ext cx="6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parte propia</a:t>
              </a:r>
              <a:endParaRPr lang="es-ES"/>
            </a:p>
          </p:txBody>
        </p:sp>
        <p:sp>
          <p:nvSpPr>
            <p:cNvPr id="888" name="Rectangle 246"/>
            <p:cNvSpPr>
              <a:spLocks noChangeArrowheads="1"/>
            </p:cNvSpPr>
            <p:nvPr/>
          </p:nvSpPr>
          <p:spPr bwMode="auto">
            <a:xfrm>
              <a:off x="1381" y="2618"/>
              <a:ext cx="7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Otra parte se </a:t>
              </a:r>
              <a:endParaRPr lang="es-ES"/>
            </a:p>
          </p:txBody>
        </p:sp>
        <p:sp>
          <p:nvSpPr>
            <p:cNvPr id="889" name="Rectangle 247"/>
            <p:cNvSpPr>
              <a:spLocks noChangeArrowheads="1"/>
            </p:cNvSpPr>
            <p:nvPr/>
          </p:nvSpPr>
          <p:spPr bwMode="auto">
            <a:xfrm>
              <a:off x="1381" y="2770"/>
              <a:ext cx="64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solicita por </a:t>
              </a:r>
              <a:endParaRPr lang="es-ES"/>
            </a:p>
          </p:txBody>
        </p:sp>
        <p:sp>
          <p:nvSpPr>
            <p:cNvPr id="890" name="Rectangle 248"/>
            <p:cNvSpPr>
              <a:spLocks noChangeArrowheads="1"/>
            </p:cNvSpPr>
            <p:nvPr/>
          </p:nvSpPr>
          <p:spPr bwMode="auto">
            <a:xfrm>
              <a:off x="1381" y="2923"/>
              <a:ext cx="53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 dirty="0">
                  <a:solidFill>
                    <a:srgbClr val="000000"/>
                  </a:solidFill>
                </a:rPr>
                <a:t>préstamo</a:t>
              </a:r>
              <a:endParaRPr lang="es-ES" dirty="0"/>
            </a:p>
          </p:txBody>
        </p:sp>
        <p:grpSp>
          <p:nvGrpSpPr>
            <p:cNvPr id="891" name="Group 251"/>
            <p:cNvGrpSpPr>
              <a:grpSpLocks/>
            </p:cNvGrpSpPr>
            <p:nvPr/>
          </p:nvGrpSpPr>
          <p:grpSpPr bwMode="auto">
            <a:xfrm>
              <a:off x="1744" y="1590"/>
              <a:ext cx="158" cy="373"/>
              <a:chOff x="1744" y="1590"/>
              <a:chExt cx="158" cy="373"/>
            </a:xfrm>
          </p:grpSpPr>
          <p:sp>
            <p:nvSpPr>
              <p:cNvPr id="1038" name="Line 249"/>
              <p:cNvSpPr>
                <a:spLocks noChangeShapeType="1"/>
              </p:cNvSpPr>
              <p:nvPr/>
            </p:nvSpPr>
            <p:spPr bwMode="auto">
              <a:xfrm flipH="1">
                <a:off x="1744" y="1643"/>
                <a:ext cx="127" cy="32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9" name="Freeform 250"/>
              <p:cNvSpPr>
                <a:spLocks/>
              </p:cNvSpPr>
              <p:nvPr/>
            </p:nvSpPr>
            <p:spPr bwMode="auto">
              <a:xfrm>
                <a:off x="1840" y="1590"/>
                <a:ext cx="62" cy="67"/>
              </a:xfrm>
              <a:custGeom>
                <a:avLst/>
                <a:gdLst>
                  <a:gd name="T0" fmla="*/ 31 w 126"/>
                  <a:gd name="T1" fmla="*/ 34 h 134"/>
                  <a:gd name="T2" fmla="*/ 26 w 126"/>
                  <a:gd name="T3" fmla="*/ 0 h 134"/>
                  <a:gd name="T4" fmla="*/ 0 w 126"/>
                  <a:gd name="T5" fmla="*/ 23 h 134"/>
                  <a:gd name="T6" fmla="*/ 31 w 126"/>
                  <a:gd name="T7" fmla="*/ 34 h 1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6"/>
                  <a:gd name="T13" fmla="*/ 0 h 134"/>
                  <a:gd name="T14" fmla="*/ 126 w 126"/>
                  <a:gd name="T15" fmla="*/ 134 h 1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6" h="134">
                    <a:moveTo>
                      <a:pt x="126" y="134"/>
                    </a:moveTo>
                    <a:lnTo>
                      <a:pt x="108" y="0"/>
                    </a:lnTo>
                    <a:lnTo>
                      <a:pt x="0" y="94"/>
                    </a:lnTo>
                    <a:lnTo>
                      <a:pt x="126" y="1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892" name="Group 254"/>
            <p:cNvGrpSpPr>
              <a:grpSpLocks/>
            </p:cNvGrpSpPr>
            <p:nvPr/>
          </p:nvGrpSpPr>
          <p:grpSpPr bwMode="auto">
            <a:xfrm>
              <a:off x="1744" y="3061"/>
              <a:ext cx="157" cy="345"/>
              <a:chOff x="1744" y="3061"/>
              <a:chExt cx="157" cy="345"/>
            </a:xfrm>
          </p:grpSpPr>
          <p:sp>
            <p:nvSpPr>
              <p:cNvPr id="1036" name="Line 252"/>
              <p:cNvSpPr>
                <a:spLocks noChangeShapeType="1"/>
              </p:cNvSpPr>
              <p:nvPr/>
            </p:nvSpPr>
            <p:spPr bwMode="auto">
              <a:xfrm flipH="1" flipV="1">
                <a:off x="1744" y="3061"/>
                <a:ext cx="126" cy="29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7" name="Freeform 253"/>
              <p:cNvSpPr>
                <a:spLocks/>
              </p:cNvSpPr>
              <p:nvPr/>
            </p:nvSpPr>
            <p:spPr bwMode="auto">
              <a:xfrm>
                <a:off x="1839" y="3340"/>
                <a:ext cx="62" cy="66"/>
              </a:xfrm>
              <a:custGeom>
                <a:avLst/>
                <a:gdLst>
                  <a:gd name="T0" fmla="*/ 0 w 126"/>
                  <a:gd name="T1" fmla="*/ 10 h 132"/>
                  <a:gd name="T2" fmla="*/ 27 w 126"/>
                  <a:gd name="T3" fmla="*/ 33 h 132"/>
                  <a:gd name="T4" fmla="*/ 31 w 126"/>
                  <a:gd name="T5" fmla="*/ 0 h 132"/>
                  <a:gd name="T6" fmla="*/ 0 w 126"/>
                  <a:gd name="T7" fmla="*/ 10 h 1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6"/>
                  <a:gd name="T13" fmla="*/ 0 h 132"/>
                  <a:gd name="T14" fmla="*/ 126 w 126"/>
                  <a:gd name="T15" fmla="*/ 132 h 1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6" h="132">
                    <a:moveTo>
                      <a:pt x="0" y="42"/>
                    </a:moveTo>
                    <a:lnTo>
                      <a:pt x="110" y="132"/>
                    </a:lnTo>
                    <a:lnTo>
                      <a:pt x="126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93" name="Line 255"/>
            <p:cNvSpPr>
              <a:spLocks noChangeShapeType="1"/>
            </p:cNvSpPr>
            <p:nvPr/>
          </p:nvSpPr>
          <p:spPr bwMode="auto">
            <a:xfrm flipV="1">
              <a:off x="665" y="1287"/>
              <a:ext cx="0" cy="1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894" name="Group 258"/>
            <p:cNvGrpSpPr>
              <a:grpSpLocks/>
            </p:cNvGrpSpPr>
            <p:nvPr/>
          </p:nvGrpSpPr>
          <p:grpSpPr bwMode="auto">
            <a:xfrm>
              <a:off x="669" y="1261"/>
              <a:ext cx="793" cy="59"/>
              <a:chOff x="669" y="1261"/>
              <a:chExt cx="793" cy="59"/>
            </a:xfrm>
          </p:grpSpPr>
          <p:sp>
            <p:nvSpPr>
              <p:cNvPr id="1034" name="Line 256"/>
              <p:cNvSpPr>
                <a:spLocks noChangeShapeType="1"/>
              </p:cNvSpPr>
              <p:nvPr/>
            </p:nvSpPr>
            <p:spPr bwMode="auto">
              <a:xfrm>
                <a:off x="669" y="1290"/>
                <a:ext cx="7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5" name="Freeform 257"/>
              <p:cNvSpPr>
                <a:spLocks/>
              </p:cNvSpPr>
              <p:nvPr/>
            </p:nvSpPr>
            <p:spPr bwMode="auto">
              <a:xfrm>
                <a:off x="1396" y="1261"/>
                <a:ext cx="66" cy="59"/>
              </a:xfrm>
              <a:custGeom>
                <a:avLst/>
                <a:gdLst>
                  <a:gd name="T0" fmla="*/ 0 w 131"/>
                  <a:gd name="T1" fmla="*/ 30 h 118"/>
                  <a:gd name="T2" fmla="*/ 33 w 131"/>
                  <a:gd name="T3" fmla="*/ 15 h 118"/>
                  <a:gd name="T4" fmla="*/ 0 w 131"/>
                  <a:gd name="T5" fmla="*/ 0 h 118"/>
                  <a:gd name="T6" fmla="*/ 0 w 131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"/>
                  <a:gd name="T13" fmla="*/ 0 h 118"/>
                  <a:gd name="T14" fmla="*/ 131 w 131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" h="118">
                    <a:moveTo>
                      <a:pt x="0" y="118"/>
                    </a:moveTo>
                    <a:lnTo>
                      <a:pt x="131" y="58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95" name="Line 259"/>
            <p:cNvSpPr>
              <a:spLocks noChangeShapeType="1"/>
            </p:cNvSpPr>
            <p:nvPr/>
          </p:nvSpPr>
          <p:spPr bwMode="auto">
            <a:xfrm flipV="1">
              <a:off x="665" y="1287"/>
              <a:ext cx="0" cy="1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896" name="Group 262"/>
            <p:cNvGrpSpPr>
              <a:grpSpLocks/>
            </p:cNvGrpSpPr>
            <p:nvPr/>
          </p:nvGrpSpPr>
          <p:grpSpPr bwMode="auto">
            <a:xfrm>
              <a:off x="669" y="1261"/>
              <a:ext cx="793" cy="59"/>
              <a:chOff x="669" y="1261"/>
              <a:chExt cx="793" cy="59"/>
            </a:xfrm>
          </p:grpSpPr>
          <p:sp>
            <p:nvSpPr>
              <p:cNvPr id="1032" name="Line 260"/>
              <p:cNvSpPr>
                <a:spLocks noChangeShapeType="1"/>
              </p:cNvSpPr>
              <p:nvPr/>
            </p:nvSpPr>
            <p:spPr bwMode="auto">
              <a:xfrm>
                <a:off x="669" y="1290"/>
                <a:ext cx="7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3" name="Freeform 261"/>
              <p:cNvSpPr>
                <a:spLocks/>
              </p:cNvSpPr>
              <p:nvPr/>
            </p:nvSpPr>
            <p:spPr bwMode="auto">
              <a:xfrm>
                <a:off x="1396" y="1261"/>
                <a:ext cx="66" cy="59"/>
              </a:xfrm>
              <a:custGeom>
                <a:avLst/>
                <a:gdLst>
                  <a:gd name="T0" fmla="*/ 0 w 131"/>
                  <a:gd name="T1" fmla="*/ 30 h 118"/>
                  <a:gd name="T2" fmla="*/ 33 w 131"/>
                  <a:gd name="T3" fmla="*/ 15 h 118"/>
                  <a:gd name="T4" fmla="*/ 0 w 131"/>
                  <a:gd name="T5" fmla="*/ 0 h 118"/>
                  <a:gd name="T6" fmla="*/ 0 w 131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"/>
                  <a:gd name="T13" fmla="*/ 0 h 118"/>
                  <a:gd name="T14" fmla="*/ 131 w 131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" h="118">
                    <a:moveTo>
                      <a:pt x="0" y="118"/>
                    </a:moveTo>
                    <a:lnTo>
                      <a:pt x="131" y="58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97" name="Oval 263"/>
            <p:cNvSpPr>
              <a:spLocks noChangeArrowheads="1"/>
            </p:cNvSpPr>
            <p:nvPr/>
          </p:nvSpPr>
          <p:spPr bwMode="auto">
            <a:xfrm>
              <a:off x="4527" y="2178"/>
              <a:ext cx="1226" cy="761"/>
            </a:xfrm>
            <a:prstGeom prst="ellipse">
              <a:avLst/>
            </a:prstGeom>
            <a:solidFill>
              <a:srgbClr val="78695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98" name="Oval 264"/>
            <p:cNvSpPr>
              <a:spLocks noChangeArrowheads="1"/>
            </p:cNvSpPr>
            <p:nvPr/>
          </p:nvSpPr>
          <p:spPr bwMode="auto">
            <a:xfrm>
              <a:off x="4484" y="2139"/>
              <a:ext cx="1218" cy="754"/>
            </a:xfrm>
            <a:prstGeom prst="ellipse">
              <a:avLst/>
            </a:prstGeom>
            <a:solidFill>
              <a:srgbClr val="A2C1FE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99" name="Line 265"/>
            <p:cNvSpPr>
              <a:spLocks noChangeShapeType="1"/>
            </p:cNvSpPr>
            <p:nvPr/>
          </p:nvSpPr>
          <p:spPr bwMode="auto">
            <a:xfrm>
              <a:off x="665" y="3618"/>
              <a:ext cx="0" cy="1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900" name="Group 268"/>
            <p:cNvGrpSpPr>
              <a:grpSpLocks/>
            </p:cNvGrpSpPr>
            <p:nvPr/>
          </p:nvGrpSpPr>
          <p:grpSpPr bwMode="auto">
            <a:xfrm>
              <a:off x="669" y="3712"/>
              <a:ext cx="793" cy="59"/>
              <a:chOff x="669" y="3712"/>
              <a:chExt cx="793" cy="59"/>
            </a:xfrm>
          </p:grpSpPr>
          <p:sp>
            <p:nvSpPr>
              <p:cNvPr id="1030" name="Line 266"/>
              <p:cNvSpPr>
                <a:spLocks noChangeShapeType="1"/>
              </p:cNvSpPr>
              <p:nvPr/>
            </p:nvSpPr>
            <p:spPr bwMode="auto">
              <a:xfrm>
                <a:off x="669" y="3741"/>
                <a:ext cx="7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1" name="Freeform 267"/>
              <p:cNvSpPr>
                <a:spLocks/>
              </p:cNvSpPr>
              <p:nvPr/>
            </p:nvSpPr>
            <p:spPr bwMode="auto">
              <a:xfrm>
                <a:off x="1396" y="3712"/>
                <a:ext cx="66" cy="59"/>
              </a:xfrm>
              <a:custGeom>
                <a:avLst/>
                <a:gdLst>
                  <a:gd name="T0" fmla="*/ 0 w 131"/>
                  <a:gd name="T1" fmla="*/ 30 h 118"/>
                  <a:gd name="T2" fmla="*/ 33 w 131"/>
                  <a:gd name="T3" fmla="*/ 15 h 118"/>
                  <a:gd name="T4" fmla="*/ 0 w 131"/>
                  <a:gd name="T5" fmla="*/ 0 h 118"/>
                  <a:gd name="T6" fmla="*/ 0 w 131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"/>
                  <a:gd name="T13" fmla="*/ 0 h 118"/>
                  <a:gd name="T14" fmla="*/ 131 w 131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" h="118">
                    <a:moveTo>
                      <a:pt x="0" y="118"/>
                    </a:moveTo>
                    <a:lnTo>
                      <a:pt x="131" y="58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01" name="Line 269"/>
            <p:cNvSpPr>
              <a:spLocks noChangeShapeType="1"/>
            </p:cNvSpPr>
            <p:nvPr/>
          </p:nvSpPr>
          <p:spPr bwMode="auto">
            <a:xfrm>
              <a:off x="665" y="3618"/>
              <a:ext cx="0" cy="1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902" name="Group 272"/>
            <p:cNvGrpSpPr>
              <a:grpSpLocks/>
            </p:cNvGrpSpPr>
            <p:nvPr/>
          </p:nvGrpSpPr>
          <p:grpSpPr bwMode="auto">
            <a:xfrm>
              <a:off x="669" y="3712"/>
              <a:ext cx="793" cy="59"/>
              <a:chOff x="669" y="3712"/>
              <a:chExt cx="793" cy="59"/>
            </a:xfrm>
          </p:grpSpPr>
          <p:sp>
            <p:nvSpPr>
              <p:cNvPr id="1028" name="Line 270"/>
              <p:cNvSpPr>
                <a:spLocks noChangeShapeType="1"/>
              </p:cNvSpPr>
              <p:nvPr/>
            </p:nvSpPr>
            <p:spPr bwMode="auto">
              <a:xfrm>
                <a:off x="669" y="3741"/>
                <a:ext cx="7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9" name="Freeform 271"/>
              <p:cNvSpPr>
                <a:spLocks/>
              </p:cNvSpPr>
              <p:nvPr/>
            </p:nvSpPr>
            <p:spPr bwMode="auto">
              <a:xfrm>
                <a:off x="1396" y="3712"/>
                <a:ext cx="66" cy="59"/>
              </a:xfrm>
              <a:custGeom>
                <a:avLst/>
                <a:gdLst>
                  <a:gd name="T0" fmla="*/ 0 w 131"/>
                  <a:gd name="T1" fmla="*/ 30 h 118"/>
                  <a:gd name="T2" fmla="*/ 33 w 131"/>
                  <a:gd name="T3" fmla="*/ 15 h 118"/>
                  <a:gd name="T4" fmla="*/ 0 w 131"/>
                  <a:gd name="T5" fmla="*/ 0 h 118"/>
                  <a:gd name="T6" fmla="*/ 0 w 131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"/>
                  <a:gd name="T13" fmla="*/ 0 h 118"/>
                  <a:gd name="T14" fmla="*/ 131 w 131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" h="118">
                    <a:moveTo>
                      <a:pt x="0" y="118"/>
                    </a:moveTo>
                    <a:lnTo>
                      <a:pt x="131" y="58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903" name="Group 275"/>
            <p:cNvGrpSpPr>
              <a:grpSpLocks/>
            </p:cNvGrpSpPr>
            <p:nvPr/>
          </p:nvGrpSpPr>
          <p:grpSpPr bwMode="auto">
            <a:xfrm>
              <a:off x="2412" y="1261"/>
              <a:ext cx="793" cy="59"/>
              <a:chOff x="2412" y="1261"/>
              <a:chExt cx="793" cy="59"/>
            </a:xfrm>
          </p:grpSpPr>
          <p:sp>
            <p:nvSpPr>
              <p:cNvPr id="1026" name="Line 273"/>
              <p:cNvSpPr>
                <a:spLocks noChangeShapeType="1"/>
              </p:cNvSpPr>
              <p:nvPr/>
            </p:nvSpPr>
            <p:spPr bwMode="auto">
              <a:xfrm>
                <a:off x="2412" y="1290"/>
                <a:ext cx="7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7" name="Freeform 274"/>
              <p:cNvSpPr>
                <a:spLocks/>
              </p:cNvSpPr>
              <p:nvPr/>
            </p:nvSpPr>
            <p:spPr bwMode="auto">
              <a:xfrm>
                <a:off x="3139" y="1261"/>
                <a:ext cx="66" cy="59"/>
              </a:xfrm>
              <a:custGeom>
                <a:avLst/>
                <a:gdLst>
                  <a:gd name="T0" fmla="*/ 0 w 131"/>
                  <a:gd name="T1" fmla="*/ 30 h 118"/>
                  <a:gd name="T2" fmla="*/ 33 w 131"/>
                  <a:gd name="T3" fmla="*/ 15 h 118"/>
                  <a:gd name="T4" fmla="*/ 0 w 131"/>
                  <a:gd name="T5" fmla="*/ 0 h 118"/>
                  <a:gd name="T6" fmla="*/ 0 w 131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"/>
                  <a:gd name="T13" fmla="*/ 0 h 118"/>
                  <a:gd name="T14" fmla="*/ 131 w 131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" h="118">
                    <a:moveTo>
                      <a:pt x="0" y="118"/>
                    </a:moveTo>
                    <a:lnTo>
                      <a:pt x="131" y="58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904" name="Group 278"/>
            <p:cNvGrpSpPr>
              <a:grpSpLocks/>
            </p:cNvGrpSpPr>
            <p:nvPr/>
          </p:nvGrpSpPr>
          <p:grpSpPr bwMode="auto">
            <a:xfrm>
              <a:off x="2412" y="3712"/>
              <a:ext cx="793" cy="59"/>
              <a:chOff x="2412" y="3712"/>
              <a:chExt cx="793" cy="59"/>
            </a:xfrm>
          </p:grpSpPr>
          <p:sp>
            <p:nvSpPr>
              <p:cNvPr id="1024" name="Line 276"/>
              <p:cNvSpPr>
                <a:spLocks noChangeShapeType="1"/>
              </p:cNvSpPr>
              <p:nvPr/>
            </p:nvSpPr>
            <p:spPr bwMode="auto">
              <a:xfrm>
                <a:off x="2412" y="3741"/>
                <a:ext cx="7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5" name="Freeform 277"/>
              <p:cNvSpPr>
                <a:spLocks/>
              </p:cNvSpPr>
              <p:nvPr/>
            </p:nvSpPr>
            <p:spPr bwMode="auto">
              <a:xfrm>
                <a:off x="3139" y="3712"/>
                <a:ext cx="66" cy="59"/>
              </a:xfrm>
              <a:custGeom>
                <a:avLst/>
                <a:gdLst>
                  <a:gd name="T0" fmla="*/ 0 w 131"/>
                  <a:gd name="T1" fmla="*/ 30 h 118"/>
                  <a:gd name="T2" fmla="*/ 33 w 131"/>
                  <a:gd name="T3" fmla="*/ 15 h 118"/>
                  <a:gd name="T4" fmla="*/ 0 w 131"/>
                  <a:gd name="T5" fmla="*/ 0 h 118"/>
                  <a:gd name="T6" fmla="*/ 0 w 131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"/>
                  <a:gd name="T13" fmla="*/ 0 h 118"/>
                  <a:gd name="T14" fmla="*/ 131 w 131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" h="118">
                    <a:moveTo>
                      <a:pt x="0" y="118"/>
                    </a:moveTo>
                    <a:lnTo>
                      <a:pt x="131" y="58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05" name="Rectangle 279"/>
            <p:cNvSpPr>
              <a:spLocks noChangeArrowheads="1"/>
            </p:cNvSpPr>
            <p:nvPr/>
          </p:nvSpPr>
          <p:spPr bwMode="auto">
            <a:xfrm>
              <a:off x="3304" y="1080"/>
              <a:ext cx="1223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6" name="Rectangle 280"/>
            <p:cNvSpPr>
              <a:spLocks noChangeArrowheads="1"/>
            </p:cNvSpPr>
            <p:nvPr/>
          </p:nvSpPr>
          <p:spPr bwMode="auto">
            <a:xfrm>
              <a:off x="3360" y="1113"/>
              <a:ext cx="7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E52FC"/>
                  </a:solidFill>
                </a:rPr>
                <a:t>COSTO DE </a:t>
              </a:r>
              <a:endParaRPr lang="es-ES"/>
            </a:p>
          </p:txBody>
        </p:sp>
        <p:sp>
          <p:nvSpPr>
            <p:cNvPr id="907" name="Rectangle 281"/>
            <p:cNvSpPr>
              <a:spLocks noChangeArrowheads="1"/>
            </p:cNvSpPr>
            <p:nvPr/>
          </p:nvSpPr>
          <p:spPr bwMode="auto">
            <a:xfrm>
              <a:off x="3360" y="1265"/>
              <a:ext cx="9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E52FC"/>
                  </a:solidFill>
                </a:rPr>
                <a:t>OPORTUNIDAD</a:t>
              </a:r>
              <a:endParaRPr lang="es-ES"/>
            </a:p>
          </p:txBody>
        </p:sp>
        <p:sp>
          <p:nvSpPr>
            <p:cNvPr id="908" name="Rectangle 282"/>
            <p:cNvSpPr>
              <a:spLocks noChangeArrowheads="1"/>
            </p:cNvSpPr>
            <p:nvPr/>
          </p:nvSpPr>
          <p:spPr bwMode="auto">
            <a:xfrm>
              <a:off x="3304" y="3573"/>
              <a:ext cx="799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09" name="Rectangle 283"/>
            <p:cNvSpPr>
              <a:spLocks noChangeArrowheads="1"/>
            </p:cNvSpPr>
            <p:nvPr/>
          </p:nvSpPr>
          <p:spPr bwMode="auto">
            <a:xfrm>
              <a:off x="3360" y="3606"/>
              <a:ext cx="7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E52FC"/>
                  </a:solidFill>
                </a:rPr>
                <a:t>COSTO DE </a:t>
              </a:r>
              <a:endParaRPr lang="es-ES"/>
            </a:p>
          </p:txBody>
        </p:sp>
        <p:sp>
          <p:nvSpPr>
            <p:cNvPr id="910" name="Rectangle 284"/>
            <p:cNvSpPr>
              <a:spLocks noChangeArrowheads="1"/>
            </p:cNvSpPr>
            <p:nvPr/>
          </p:nvSpPr>
          <p:spPr bwMode="auto">
            <a:xfrm>
              <a:off x="3360" y="3758"/>
              <a:ext cx="5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 dirty="0">
                  <a:solidFill>
                    <a:srgbClr val="0E52FC"/>
                  </a:solidFill>
                </a:rPr>
                <a:t>CAPITAL</a:t>
              </a:r>
              <a:endParaRPr lang="es-ES" dirty="0"/>
            </a:p>
          </p:txBody>
        </p:sp>
        <p:sp>
          <p:nvSpPr>
            <p:cNvPr id="911" name="Rectangle 285"/>
            <p:cNvSpPr>
              <a:spLocks noChangeArrowheads="1"/>
            </p:cNvSpPr>
            <p:nvPr/>
          </p:nvSpPr>
          <p:spPr bwMode="auto">
            <a:xfrm>
              <a:off x="4481" y="2305"/>
              <a:ext cx="122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12" name="Rectangle 286"/>
            <p:cNvSpPr>
              <a:spLocks noChangeArrowheads="1"/>
            </p:cNvSpPr>
            <p:nvPr/>
          </p:nvSpPr>
          <p:spPr bwMode="auto">
            <a:xfrm>
              <a:off x="4753" y="2337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b="1">
                  <a:solidFill>
                    <a:srgbClr val="000000"/>
                  </a:solidFill>
                </a:rPr>
                <a:t>TASA DE </a:t>
              </a:r>
              <a:endParaRPr lang="es-ES"/>
            </a:p>
          </p:txBody>
        </p:sp>
        <p:sp>
          <p:nvSpPr>
            <p:cNvPr id="913" name="Rectangle 287"/>
            <p:cNvSpPr>
              <a:spLocks noChangeArrowheads="1"/>
            </p:cNvSpPr>
            <p:nvPr/>
          </p:nvSpPr>
          <p:spPr bwMode="auto">
            <a:xfrm>
              <a:off x="4603" y="2506"/>
              <a:ext cx="9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b="1" dirty="0" smtClean="0">
                  <a:solidFill>
                    <a:srgbClr val="000000"/>
                  </a:solidFill>
                </a:rPr>
                <a:t>DESCUENTO</a:t>
              </a:r>
              <a:endParaRPr lang="es-ES" dirty="0"/>
            </a:p>
          </p:txBody>
        </p:sp>
        <p:grpSp>
          <p:nvGrpSpPr>
            <p:cNvPr id="914" name="Group 290"/>
            <p:cNvGrpSpPr>
              <a:grpSpLocks/>
            </p:cNvGrpSpPr>
            <p:nvPr/>
          </p:nvGrpSpPr>
          <p:grpSpPr bwMode="auto">
            <a:xfrm>
              <a:off x="3683" y="1505"/>
              <a:ext cx="982" cy="669"/>
              <a:chOff x="3683" y="1505"/>
              <a:chExt cx="982" cy="669"/>
            </a:xfrm>
          </p:grpSpPr>
          <p:sp>
            <p:nvSpPr>
              <p:cNvPr id="1022" name="Line 288"/>
              <p:cNvSpPr>
                <a:spLocks noChangeShapeType="1"/>
              </p:cNvSpPr>
              <p:nvPr/>
            </p:nvSpPr>
            <p:spPr bwMode="auto">
              <a:xfrm>
                <a:off x="3683" y="1505"/>
                <a:ext cx="932" cy="6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3" name="Freeform 289"/>
              <p:cNvSpPr>
                <a:spLocks/>
              </p:cNvSpPr>
              <p:nvPr/>
            </p:nvSpPr>
            <p:spPr bwMode="auto">
              <a:xfrm>
                <a:off x="4592" y="2114"/>
                <a:ext cx="73" cy="60"/>
              </a:xfrm>
              <a:custGeom>
                <a:avLst/>
                <a:gdLst>
                  <a:gd name="T0" fmla="*/ 0 w 146"/>
                  <a:gd name="T1" fmla="*/ 24 h 119"/>
                  <a:gd name="T2" fmla="*/ 37 w 146"/>
                  <a:gd name="T3" fmla="*/ 30 h 119"/>
                  <a:gd name="T4" fmla="*/ 20 w 146"/>
                  <a:gd name="T5" fmla="*/ 0 h 119"/>
                  <a:gd name="T6" fmla="*/ 0 w 146"/>
                  <a:gd name="T7" fmla="*/ 24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6"/>
                  <a:gd name="T13" fmla="*/ 0 h 119"/>
                  <a:gd name="T14" fmla="*/ 146 w 146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6" h="119">
                    <a:moveTo>
                      <a:pt x="0" y="95"/>
                    </a:moveTo>
                    <a:lnTo>
                      <a:pt x="146" y="119"/>
                    </a:lnTo>
                    <a:lnTo>
                      <a:pt x="83" y="0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915" name="Group 293"/>
            <p:cNvGrpSpPr>
              <a:grpSpLocks/>
            </p:cNvGrpSpPr>
            <p:nvPr/>
          </p:nvGrpSpPr>
          <p:grpSpPr bwMode="auto">
            <a:xfrm>
              <a:off x="3676" y="2857"/>
              <a:ext cx="997" cy="627"/>
              <a:chOff x="3676" y="2857"/>
              <a:chExt cx="997" cy="627"/>
            </a:xfrm>
          </p:grpSpPr>
          <p:sp>
            <p:nvSpPr>
              <p:cNvPr id="1020" name="Line 291"/>
              <p:cNvSpPr>
                <a:spLocks noChangeShapeType="1"/>
              </p:cNvSpPr>
              <p:nvPr/>
            </p:nvSpPr>
            <p:spPr bwMode="auto">
              <a:xfrm flipH="1">
                <a:off x="3676" y="2889"/>
                <a:ext cx="945" cy="59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1" name="Freeform 292"/>
              <p:cNvSpPr>
                <a:spLocks/>
              </p:cNvSpPr>
              <p:nvPr/>
            </p:nvSpPr>
            <p:spPr bwMode="auto">
              <a:xfrm>
                <a:off x="4599" y="2857"/>
                <a:ext cx="74" cy="59"/>
              </a:xfrm>
              <a:custGeom>
                <a:avLst/>
                <a:gdLst>
                  <a:gd name="T0" fmla="*/ 20 w 147"/>
                  <a:gd name="T1" fmla="*/ 30 h 118"/>
                  <a:gd name="T2" fmla="*/ 37 w 147"/>
                  <a:gd name="T3" fmla="*/ 0 h 118"/>
                  <a:gd name="T4" fmla="*/ 0 w 147"/>
                  <a:gd name="T5" fmla="*/ 5 h 118"/>
                  <a:gd name="T6" fmla="*/ 20 w 147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7"/>
                  <a:gd name="T13" fmla="*/ 0 h 118"/>
                  <a:gd name="T14" fmla="*/ 147 w 147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7" h="118">
                    <a:moveTo>
                      <a:pt x="77" y="118"/>
                    </a:moveTo>
                    <a:lnTo>
                      <a:pt x="147" y="0"/>
                    </a:lnTo>
                    <a:lnTo>
                      <a:pt x="0" y="20"/>
                    </a:lnTo>
                    <a:lnTo>
                      <a:pt x="77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16" name="Rectangle 294"/>
            <p:cNvSpPr>
              <a:spLocks noChangeArrowheads="1"/>
            </p:cNvSpPr>
            <p:nvPr/>
          </p:nvSpPr>
          <p:spPr bwMode="auto">
            <a:xfrm>
              <a:off x="2456" y="1679"/>
              <a:ext cx="564" cy="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17" name="Rectangle 295"/>
            <p:cNvSpPr>
              <a:spLocks noChangeArrowheads="1"/>
            </p:cNvSpPr>
            <p:nvPr/>
          </p:nvSpPr>
          <p:spPr bwMode="auto">
            <a:xfrm>
              <a:off x="2512" y="1712"/>
              <a:ext cx="3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Costo </a:t>
              </a:r>
              <a:endParaRPr lang="es-ES"/>
            </a:p>
          </p:txBody>
        </p:sp>
        <p:sp>
          <p:nvSpPr>
            <p:cNvPr id="918" name="Rectangle 296"/>
            <p:cNvSpPr>
              <a:spLocks noChangeArrowheads="1"/>
            </p:cNvSpPr>
            <p:nvPr/>
          </p:nvSpPr>
          <p:spPr bwMode="auto">
            <a:xfrm>
              <a:off x="2512" y="1865"/>
              <a:ext cx="20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del </a:t>
              </a:r>
              <a:endParaRPr lang="es-ES"/>
            </a:p>
          </p:txBody>
        </p:sp>
        <p:sp>
          <p:nvSpPr>
            <p:cNvPr id="919" name="Rectangle 297"/>
            <p:cNvSpPr>
              <a:spLocks noChangeArrowheads="1"/>
            </p:cNvSpPr>
            <p:nvPr/>
          </p:nvSpPr>
          <p:spPr bwMode="auto">
            <a:xfrm>
              <a:off x="2512" y="2017"/>
              <a:ext cx="43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Capital </a:t>
              </a:r>
              <a:endParaRPr lang="es-ES"/>
            </a:p>
          </p:txBody>
        </p:sp>
        <p:sp>
          <p:nvSpPr>
            <p:cNvPr id="920" name="Rectangle 298"/>
            <p:cNvSpPr>
              <a:spLocks noChangeArrowheads="1"/>
            </p:cNvSpPr>
            <p:nvPr/>
          </p:nvSpPr>
          <p:spPr bwMode="auto">
            <a:xfrm>
              <a:off x="2512" y="2169"/>
              <a:ext cx="3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Propio</a:t>
              </a:r>
              <a:endParaRPr lang="es-ES"/>
            </a:p>
          </p:txBody>
        </p:sp>
        <p:sp>
          <p:nvSpPr>
            <p:cNvPr id="921" name="Rectangle 299"/>
            <p:cNvSpPr>
              <a:spLocks noChangeArrowheads="1"/>
            </p:cNvSpPr>
            <p:nvPr/>
          </p:nvSpPr>
          <p:spPr bwMode="auto">
            <a:xfrm>
              <a:off x="3162" y="2093"/>
              <a:ext cx="941" cy="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922" name="Group 307"/>
            <p:cNvGrpSpPr>
              <a:grpSpLocks/>
            </p:cNvGrpSpPr>
            <p:nvPr/>
          </p:nvGrpSpPr>
          <p:grpSpPr bwMode="auto">
            <a:xfrm>
              <a:off x="1046" y="2529"/>
              <a:ext cx="274" cy="59"/>
              <a:chOff x="1046" y="2529"/>
              <a:chExt cx="274" cy="59"/>
            </a:xfrm>
          </p:grpSpPr>
          <p:sp>
            <p:nvSpPr>
              <p:cNvPr id="1018" name="Line 305"/>
              <p:cNvSpPr>
                <a:spLocks noChangeShapeType="1"/>
              </p:cNvSpPr>
              <p:nvPr/>
            </p:nvSpPr>
            <p:spPr bwMode="auto">
              <a:xfrm>
                <a:off x="1046" y="2558"/>
                <a:ext cx="21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9" name="Freeform 306"/>
              <p:cNvSpPr>
                <a:spLocks/>
              </p:cNvSpPr>
              <p:nvPr/>
            </p:nvSpPr>
            <p:spPr bwMode="auto">
              <a:xfrm>
                <a:off x="1255" y="2529"/>
                <a:ext cx="65" cy="59"/>
              </a:xfrm>
              <a:custGeom>
                <a:avLst/>
                <a:gdLst>
                  <a:gd name="T0" fmla="*/ 0 w 132"/>
                  <a:gd name="T1" fmla="*/ 30 h 118"/>
                  <a:gd name="T2" fmla="*/ 32 w 132"/>
                  <a:gd name="T3" fmla="*/ 15 h 118"/>
                  <a:gd name="T4" fmla="*/ 0 w 132"/>
                  <a:gd name="T5" fmla="*/ 0 h 118"/>
                  <a:gd name="T6" fmla="*/ 0 w 132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118"/>
                  <a:gd name="T14" fmla="*/ 132 w 132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118">
                    <a:moveTo>
                      <a:pt x="0" y="118"/>
                    </a:moveTo>
                    <a:lnTo>
                      <a:pt x="132" y="58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923" name="Group 310"/>
            <p:cNvGrpSpPr>
              <a:grpSpLocks/>
            </p:cNvGrpSpPr>
            <p:nvPr/>
          </p:nvGrpSpPr>
          <p:grpSpPr bwMode="auto">
            <a:xfrm>
              <a:off x="2176" y="2149"/>
              <a:ext cx="275" cy="59"/>
              <a:chOff x="2176" y="2149"/>
              <a:chExt cx="275" cy="59"/>
            </a:xfrm>
          </p:grpSpPr>
          <p:sp>
            <p:nvSpPr>
              <p:cNvPr id="1016" name="Line 308"/>
              <p:cNvSpPr>
                <a:spLocks noChangeShapeType="1"/>
              </p:cNvSpPr>
              <p:nvPr/>
            </p:nvSpPr>
            <p:spPr bwMode="auto">
              <a:xfrm>
                <a:off x="2176" y="2178"/>
                <a:ext cx="21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" name="Freeform 309"/>
              <p:cNvSpPr>
                <a:spLocks/>
              </p:cNvSpPr>
              <p:nvPr/>
            </p:nvSpPr>
            <p:spPr bwMode="auto">
              <a:xfrm>
                <a:off x="2385" y="2149"/>
                <a:ext cx="66" cy="59"/>
              </a:xfrm>
              <a:custGeom>
                <a:avLst/>
                <a:gdLst>
                  <a:gd name="T0" fmla="*/ 0 w 132"/>
                  <a:gd name="T1" fmla="*/ 30 h 118"/>
                  <a:gd name="T2" fmla="*/ 33 w 132"/>
                  <a:gd name="T3" fmla="*/ 15 h 118"/>
                  <a:gd name="T4" fmla="*/ 0 w 132"/>
                  <a:gd name="T5" fmla="*/ 0 h 118"/>
                  <a:gd name="T6" fmla="*/ 0 w 132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118"/>
                  <a:gd name="T14" fmla="*/ 132 w 132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118">
                    <a:moveTo>
                      <a:pt x="0" y="118"/>
                    </a:moveTo>
                    <a:lnTo>
                      <a:pt x="132" y="58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924" name="Group 313"/>
            <p:cNvGrpSpPr>
              <a:grpSpLocks/>
            </p:cNvGrpSpPr>
            <p:nvPr/>
          </p:nvGrpSpPr>
          <p:grpSpPr bwMode="auto">
            <a:xfrm>
              <a:off x="2176" y="2782"/>
              <a:ext cx="275" cy="59"/>
              <a:chOff x="2176" y="2782"/>
              <a:chExt cx="275" cy="59"/>
            </a:xfrm>
          </p:grpSpPr>
          <p:sp>
            <p:nvSpPr>
              <p:cNvPr id="1014" name="Line 311"/>
              <p:cNvSpPr>
                <a:spLocks noChangeShapeType="1"/>
              </p:cNvSpPr>
              <p:nvPr/>
            </p:nvSpPr>
            <p:spPr bwMode="auto">
              <a:xfrm>
                <a:off x="2176" y="2811"/>
                <a:ext cx="21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5" name="Freeform 312"/>
              <p:cNvSpPr>
                <a:spLocks/>
              </p:cNvSpPr>
              <p:nvPr/>
            </p:nvSpPr>
            <p:spPr bwMode="auto">
              <a:xfrm>
                <a:off x="2385" y="2782"/>
                <a:ext cx="66" cy="59"/>
              </a:xfrm>
              <a:custGeom>
                <a:avLst/>
                <a:gdLst>
                  <a:gd name="T0" fmla="*/ 0 w 132"/>
                  <a:gd name="T1" fmla="*/ 30 h 118"/>
                  <a:gd name="T2" fmla="*/ 33 w 132"/>
                  <a:gd name="T3" fmla="*/ 15 h 118"/>
                  <a:gd name="T4" fmla="*/ 0 w 132"/>
                  <a:gd name="T5" fmla="*/ 0 h 118"/>
                  <a:gd name="T6" fmla="*/ 0 w 132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118"/>
                  <a:gd name="T14" fmla="*/ 132 w 132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118">
                    <a:moveTo>
                      <a:pt x="0" y="118"/>
                    </a:moveTo>
                    <a:lnTo>
                      <a:pt x="132" y="58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25" name="Rectangle 314"/>
            <p:cNvSpPr>
              <a:spLocks noChangeArrowheads="1"/>
            </p:cNvSpPr>
            <p:nvPr/>
          </p:nvSpPr>
          <p:spPr bwMode="auto">
            <a:xfrm>
              <a:off x="2456" y="2609"/>
              <a:ext cx="611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6" name="Rectangle 315"/>
            <p:cNvSpPr>
              <a:spLocks noChangeArrowheads="1"/>
            </p:cNvSpPr>
            <p:nvPr/>
          </p:nvSpPr>
          <p:spPr bwMode="auto">
            <a:xfrm>
              <a:off x="2512" y="2642"/>
              <a:ext cx="8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 dirty="0">
                  <a:solidFill>
                    <a:srgbClr val="000000"/>
                  </a:solidFill>
                </a:rPr>
                <a:t>Costo             </a:t>
              </a:r>
              <a:endParaRPr lang="es-ES" dirty="0"/>
            </a:p>
          </p:txBody>
        </p:sp>
        <p:sp>
          <p:nvSpPr>
            <p:cNvPr id="927" name="Rectangle 316"/>
            <p:cNvSpPr>
              <a:spLocks noChangeArrowheads="1"/>
            </p:cNvSpPr>
            <p:nvPr/>
          </p:nvSpPr>
          <p:spPr bwMode="auto">
            <a:xfrm>
              <a:off x="2512" y="2794"/>
              <a:ext cx="43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de        </a:t>
              </a:r>
              <a:endParaRPr lang="es-ES"/>
            </a:p>
          </p:txBody>
        </p:sp>
        <p:sp>
          <p:nvSpPr>
            <p:cNvPr id="928" name="Rectangle 317"/>
            <p:cNvSpPr>
              <a:spLocks noChangeArrowheads="1"/>
            </p:cNvSpPr>
            <p:nvPr/>
          </p:nvSpPr>
          <p:spPr bwMode="auto">
            <a:xfrm>
              <a:off x="2512" y="2946"/>
              <a:ext cx="13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la </a:t>
              </a:r>
              <a:endParaRPr lang="es-ES"/>
            </a:p>
          </p:txBody>
        </p:sp>
        <p:sp>
          <p:nvSpPr>
            <p:cNvPr id="929" name="Rectangle 318"/>
            <p:cNvSpPr>
              <a:spLocks noChangeArrowheads="1"/>
            </p:cNvSpPr>
            <p:nvPr/>
          </p:nvSpPr>
          <p:spPr bwMode="auto">
            <a:xfrm>
              <a:off x="2512" y="3099"/>
              <a:ext cx="3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Deuda</a:t>
              </a:r>
              <a:endParaRPr lang="es-ES"/>
            </a:p>
          </p:txBody>
        </p:sp>
        <p:sp>
          <p:nvSpPr>
            <p:cNvPr id="930" name="Freeform 319"/>
            <p:cNvSpPr>
              <a:spLocks/>
            </p:cNvSpPr>
            <p:nvPr/>
          </p:nvSpPr>
          <p:spPr bwMode="auto">
            <a:xfrm>
              <a:off x="1612" y="2369"/>
              <a:ext cx="205" cy="252"/>
            </a:xfrm>
            <a:custGeom>
              <a:avLst/>
              <a:gdLst>
                <a:gd name="T0" fmla="*/ 16 w 267"/>
                <a:gd name="T1" fmla="*/ 0 h 239"/>
                <a:gd name="T2" fmla="*/ 16 w 267"/>
                <a:gd name="T3" fmla="*/ 15 h 239"/>
                <a:gd name="T4" fmla="*/ 0 w 267"/>
                <a:gd name="T5" fmla="*/ 15 h 239"/>
                <a:gd name="T6" fmla="*/ 0 w 267"/>
                <a:gd name="T7" fmla="*/ 45 h 239"/>
                <a:gd name="T8" fmla="*/ 16 w 267"/>
                <a:gd name="T9" fmla="*/ 45 h 239"/>
                <a:gd name="T10" fmla="*/ 16 w 267"/>
                <a:gd name="T11" fmla="*/ 60 h 239"/>
                <a:gd name="T12" fmla="*/ 50 w 267"/>
                <a:gd name="T13" fmla="*/ 60 h 239"/>
                <a:gd name="T14" fmla="*/ 50 w 267"/>
                <a:gd name="T15" fmla="*/ 45 h 239"/>
                <a:gd name="T16" fmla="*/ 66 w 267"/>
                <a:gd name="T17" fmla="*/ 45 h 239"/>
                <a:gd name="T18" fmla="*/ 66 w 267"/>
                <a:gd name="T19" fmla="*/ 15 h 239"/>
                <a:gd name="T20" fmla="*/ 50 w 267"/>
                <a:gd name="T21" fmla="*/ 15 h 239"/>
                <a:gd name="T22" fmla="*/ 50 w 267"/>
                <a:gd name="T23" fmla="*/ 0 h 239"/>
                <a:gd name="T24" fmla="*/ 16 w 267"/>
                <a:gd name="T25" fmla="*/ 0 h 2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7"/>
                <a:gd name="T40" fmla="*/ 0 h 239"/>
                <a:gd name="T41" fmla="*/ 267 w 267"/>
                <a:gd name="T42" fmla="*/ 239 h 2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7" h="239">
                  <a:moveTo>
                    <a:pt x="67" y="0"/>
                  </a:moveTo>
                  <a:lnTo>
                    <a:pt x="67" y="60"/>
                  </a:lnTo>
                  <a:lnTo>
                    <a:pt x="0" y="60"/>
                  </a:lnTo>
                  <a:lnTo>
                    <a:pt x="0" y="179"/>
                  </a:lnTo>
                  <a:lnTo>
                    <a:pt x="67" y="179"/>
                  </a:lnTo>
                  <a:lnTo>
                    <a:pt x="67" y="239"/>
                  </a:lnTo>
                  <a:lnTo>
                    <a:pt x="200" y="239"/>
                  </a:lnTo>
                  <a:lnTo>
                    <a:pt x="200" y="179"/>
                  </a:lnTo>
                  <a:lnTo>
                    <a:pt x="267" y="179"/>
                  </a:lnTo>
                  <a:lnTo>
                    <a:pt x="267" y="60"/>
                  </a:lnTo>
                  <a:lnTo>
                    <a:pt x="200" y="60"/>
                  </a:lnTo>
                  <a:lnTo>
                    <a:pt x="200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33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931" name="Group 323"/>
            <p:cNvGrpSpPr>
              <a:grpSpLocks/>
            </p:cNvGrpSpPr>
            <p:nvPr/>
          </p:nvGrpSpPr>
          <p:grpSpPr bwMode="auto">
            <a:xfrm>
              <a:off x="4013" y="2529"/>
              <a:ext cx="416" cy="59"/>
              <a:chOff x="4013" y="2529"/>
              <a:chExt cx="416" cy="59"/>
            </a:xfrm>
          </p:grpSpPr>
          <p:sp>
            <p:nvSpPr>
              <p:cNvPr id="1012" name="Line 321"/>
              <p:cNvSpPr>
                <a:spLocks noChangeShapeType="1"/>
              </p:cNvSpPr>
              <p:nvPr/>
            </p:nvSpPr>
            <p:spPr bwMode="auto">
              <a:xfrm>
                <a:off x="4013" y="2558"/>
                <a:ext cx="35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3" name="Freeform 322"/>
              <p:cNvSpPr>
                <a:spLocks/>
              </p:cNvSpPr>
              <p:nvPr/>
            </p:nvSpPr>
            <p:spPr bwMode="auto">
              <a:xfrm>
                <a:off x="4364" y="2529"/>
                <a:ext cx="65" cy="59"/>
              </a:xfrm>
              <a:custGeom>
                <a:avLst/>
                <a:gdLst>
                  <a:gd name="T0" fmla="*/ 0 w 132"/>
                  <a:gd name="T1" fmla="*/ 30 h 118"/>
                  <a:gd name="T2" fmla="*/ 32 w 132"/>
                  <a:gd name="T3" fmla="*/ 15 h 118"/>
                  <a:gd name="T4" fmla="*/ 0 w 132"/>
                  <a:gd name="T5" fmla="*/ 0 h 118"/>
                  <a:gd name="T6" fmla="*/ 0 w 132"/>
                  <a:gd name="T7" fmla="*/ 3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118"/>
                  <a:gd name="T14" fmla="*/ 132 w 132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118">
                    <a:moveTo>
                      <a:pt x="0" y="118"/>
                    </a:moveTo>
                    <a:lnTo>
                      <a:pt x="132" y="58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32" name="Line 324"/>
            <p:cNvSpPr>
              <a:spLocks noChangeShapeType="1"/>
            </p:cNvSpPr>
            <p:nvPr/>
          </p:nvSpPr>
          <p:spPr bwMode="auto">
            <a:xfrm>
              <a:off x="2977" y="1840"/>
              <a:ext cx="5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933" name="Group 327"/>
            <p:cNvGrpSpPr>
              <a:grpSpLocks/>
            </p:cNvGrpSpPr>
            <p:nvPr/>
          </p:nvGrpSpPr>
          <p:grpSpPr bwMode="auto">
            <a:xfrm>
              <a:off x="3459" y="1842"/>
              <a:ext cx="65" cy="209"/>
              <a:chOff x="3459" y="1842"/>
              <a:chExt cx="65" cy="209"/>
            </a:xfrm>
          </p:grpSpPr>
          <p:sp>
            <p:nvSpPr>
              <p:cNvPr id="1010" name="Line 325"/>
              <p:cNvSpPr>
                <a:spLocks noChangeShapeType="1"/>
              </p:cNvSpPr>
              <p:nvPr/>
            </p:nvSpPr>
            <p:spPr bwMode="auto">
              <a:xfrm>
                <a:off x="3491" y="1842"/>
                <a:ext cx="0" cy="15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1" name="Freeform 326"/>
              <p:cNvSpPr>
                <a:spLocks/>
              </p:cNvSpPr>
              <p:nvPr/>
            </p:nvSpPr>
            <p:spPr bwMode="auto">
              <a:xfrm>
                <a:off x="3459" y="1992"/>
                <a:ext cx="65" cy="59"/>
              </a:xfrm>
              <a:custGeom>
                <a:avLst/>
                <a:gdLst>
                  <a:gd name="T0" fmla="*/ 0 w 132"/>
                  <a:gd name="T1" fmla="*/ 0 h 118"/>
                  <a:gd name="T2" fmla="*/ 16 w 132"/>
                  <a:gd name="T3" fmla="*/ 30 h 118"/>
                  <a:gd name="T4" fmla="*/ 32 w 132"/>
                  <a:gd name="T5" fmla="*/ 0 h 118"/>
                  <a:gd name="T6" fmla="*/ 0 w 132"/>
                  <a:gd name="T7" fmla="*/ 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118"/>
                  <a:gd name="T14" fmla="*/ 132 w 132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118">
                    <a:moveTo>
                      <a:pt x="0" y="0"/>
                    </a:moveTo>
                    <a:lnTo>
                      <a:pt x="65" y="118"/>
                    </a:lnTo>
                    <a:lnTo>
                      <a:pt x="1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34" name="Line 328"/>
            <p:cNvSpPr>
              <a:spLocks noChangeShapeType="1"/>
            </p:cNvSpPr>
            <p:nvPr/>
          </p:nvSpPr>
          <p:spPr bwMode="auto">
            <a:xfrm>
              <a:off x="2977" y="1840"/>
              <a:ext cx="5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935" name="Group 331"/>
            <p:cNvGrpSpPr>
              <a:grpSpLocks/>
            </p:cNvGrpSpPr>
            <p:nvPr/>
          </p:nvGrpSpPr>
          <p:grpSpPr bwMode="auto">
            <a:xfrm>
              <a:off x="3459" y="1842"/>
              <a:ext cx="65" cy="209"/>
              <a:chOff x="3459" y="1842"/>
              <a:chExt cx="65" cy="209"/>
            </a:xfrm>
          </p:grpSpPr>
          <p:sp>
            <p:nvSpPr>
              <p:cNvPr id="1008" name="Line 329"/>
              <p:cNvSpPr>
                <a:spLocks noChangeShapeType="1"/>
              </p:cNvSpPr>
              <p:nvPr/>
            </p:nvSpPr>
            <p:spPr bwMode="auto">
              <a:xfrm>
                <a:off x="3491" y="1842"/>
                <a:ext cx="0" cy="15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09" name="Freeform 330"/>
              <p:cNvSpPr>
                <a:spLocks/>
              </p:cNvSpPr>
              <p:nvPr/>
            </p:nvSpPr>
            <p:spPr bwMode="auto">
              <a:xfrm>
                <a:off x="3459" y="1992"/>
                <a:ext cx="65" cy="59"/>
              </a:xfrm>
              <a:custGeom>
                <a:avLst/>
                <a:gdLst>
                  <a:gd name="T0" fmla="*/ 0 w 132"/>
                  <a:gd name="T1" fmla="*/ 0 h 118"/>
                  <a:gd name="T2" fmla="*/ 16 w 132"/>
                  <a:gd name="T3" fmla="*/ 30 h 118"/>
                  <a:gd name="T4" fmla="*/ 32 w 132"/>
                  <a:gd name="T5" fmla="*/ 0 h 118"/>
                  <a:gd name="T6" fmla="*/ 0 w 132"/>
                  <a:gd name="T7" fmla="*/ 0 h 1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118"/>
                  <a:gd name="T14" fmla="*/ 132 w 132"/>
                  <a:gd name="T15" fmla="*/ 118 h 1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118">
                    <a:moveTo>
                      <a:pt x="0" y="0"/>
                    </a:moveTo>
                    <a:lnTo>
                      <a:pt x="65" y="118"/>
                    </a:lnTo>
                    <a:lnTo>
                      <a:pt x="13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936" name="Group 403"/>
            <p:cNvGrpSpPr>
              <a:grpSpLocks/>
            </p:cNvGrpSpPr>
            <p:nvPr/>
          </p:nvGrpSpPr>
          <p:grpSpPr bwMode="auto">
            <a:xfrm>
              <a:off x="288" y="1459"/>
              <a:ext cx="3236" cy="2070"/>
              <a:chOff x="288" y="1459"/>
              <a:chExt cx="3236" cy="2070"/>
            </a:xfrm>
          </p:grpSpPr>
          <p:sp>
            <p:nvSpPr>
              <p:cNvPr id="937" name="Line 332"/>
              <p:cNvSpPr>
                <a:spLocks noChangeShapeType="1"/>
              </p:cNvSpPr>
              <p:nvPr/>
            </p:nvSpPr>
            <p:spPr bwMode="auto">
              <a:xfrm>
                <a:off x="2977" y="3192"/>
                <a:ext cx="51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938" name="Group 335"/>
              <p:cNvGrpSpPr>
                <a:grpSpLocks/>
              </p:cNvGrpSpPr>
              <p:nvPr/>
            </p:nvGrpSpPr>
            <p:grpSpPr bwMode="auto">
              <a:xfrm>
                <a:off x="3459" y="2938"/>
                <a:ext cx="65" cy="257"/>
                <a:chOff x="3459" y="2938"/>
                <a:chExt cx="65" cy="257"/>
              </a:xfrm>
            </p:grpSpPr>
            <p:sp>
              <p:nvSpPr>
                <p:cNvPr id="1006" name="Line 333"/>
                <p:cNvSpPr>
                  <a:spLocks noChangeShapeType="1"/>
                </p:cNvSpPr>
                <p:nvPr/>
              </p:nvSpPr>
              <p:spPr bwMode="auto">
                <a:xfrm flipV="1">
                  <a:off x="3491" y="2995"/>
                  <a:ext cx="0" cy="2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07" name="Freeform 334"/>
                <p:cNvSpPr>
                  <a:spLocks/>
                </p:cNvSpPr>
                <p:nvPr/>
              </p:nvSpPr>
              <p:spPr bwMode="auto">
                <a:xfrm>
                  <a:off x="3459" y="2938"/>
                  <a:ext cx="65" cy="60"/>
                </a:xfrm>
                <a:custGeom>
                  <a:avLst/>
                  <a:gdLst>
                    <a:gd name="T0" fmla="*/ 32 w 132"/>
                    <a:gd name="T1" fmla="*/ 30 h 120"/>
                    <a:gd name="T2" fmla="*/ 16 w 132"/>
                    <a:gd name="T3" fmla="*/ 0 h 120"/>
                    <a:gd name="T4" fmla="*/ 0 w 132"/>
                    <a:gd name="T5" fmla="*/ 30 h 120"/>
                    <a:gd name="T6" fmla="*/ 32 w 132"/>
                    <a:gd name="T7" fmla="*/ 30 h 12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2"/>
                    <a:gd name="T13" fmla="*/ 0 h 120"/>
                    <a:gd name="T14" fmla="*/ 132 w 132"/>
                    <a:gd name="T15" fmla="*/ 120 h 12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2" h="120">
                      <a:moveTo>
                        <a:pt x="132" y="120"/>
                      </a:moveTo>
                      <a:lnTo>
                        <a:pt x="65" y="0"/>
                      </a:lnTo>
                      <a:lnTo>
                        <a:pt x="0" y="120"/>
                      </a:lnTo>
                      <a:lnTo>
                        <a:pt x="132" y="1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939" name="Line 336"/>
              <p:cNvSpPr>
                <a:spLocks noChangeShapeType="1"/>
              </p:cNvSpPr>
              <p:nvPr/>
            </p:nvSpPr>
            <p:spPr bwMode="auto">
              <a:xfrm>
                <a:off x="2977" y="3192"/>
                <a:ext cx="51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940" name="Group 339"/>
              <p:cNvGrpSpPr>
                <a:grpSpLocks/>
              </p:cNvGrpSpPr>
              <p:nvPr/>
            </p:nvGrpSpPr>
            <p:grpSpPr bwMode="auto">
              <a:xfrm>
                <a:off x="3459" y="2938"/>
                <a:ext cx="65" cy="257"/>
                <a:chOff x="3459" y="2938"/>
                <a:chExt cx="65" cy="257"/>
              </a:xfrm>
            </p:grpSpPr>
            <p:sp>
              <p:nvSpPr>
                <p:cNvPr id="1004" name="Line 337"/>
                <p:cNvSpPr>
                  <a:spLocks noChangeShapeType="1"/>
                </p:cNvSpPr>
                <p:nvPr/>
              </p:nvSpPr>
              <p:spPr bwMode="auto">
                <a:xfrm flipV="1">
                  <a:off x="3491" y="2995"/>
                  <a:ext cx="0" cy="20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05" name="Freeform 338"/>
                <p:cNvSpPr>
                  <a:spLocks/>
                </p:cNvSpPr>
                <p:nvPr/>
              </p:nvSpPr>
              <p:spPr bwMode="auto">
                <a:xfrm>
                  <a:off x="3459" y="2938"/>
                  <a:ext cx="65" cy="60"/>
                </a:xfrm>
                <a:custGeom>
                  <a:avLst/>
                  <a:gdLst>
                    <a:gd name="T0" fmla="*/ 32 w 132"/>
                    <a:gd name="T1" fmla="*/ 30 h 120"/>
                    <a:gd name="T2" fmla="*/ 16 w 132"/>
                    <a:gd name="T3" fmla="*/ 0 h 120"/>
                    <a:gd name="T4" fmla="*/ 0 w 132"/>
                    <a:gd name="T5" fmla="*/ 30 h 120"/>
                    <a:gd name="T6" fmla="*/ 32 w 132"/>
                    <a:gd name="T7" fmla="*/ 30 h 12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2"/>
                    <a:gd name="T13" fmla="*/ 0 h 120"/>
                    <a:gd name="T14" fmla="*/ 132 w 132"/>
                    <a:gd name="T15" fmla="*/ 120 h 12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2" h="120">
                      <a:moveTo>
                        <a:pt x="132" y="120"/>
                      </a:moveTo>
                      <a:lnTo>
                        <a:pt x="65" y="0"/>
                      </a:lnTo>
                      <a:lnTo>
                        <a:pt x="0" y="120"/>
                      </a:lnTo>
                      <a:lnTo>
                        <a:pt x="132" y="1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941" name="Group 396"/>
              <p:cNvGrpSpPr>
                <a:grpSpLocks/>
              </p:cNvGrpSpPr>
              <p:nvPr/>
            </p:nvGrpSpPr>
            <p:grpSpPr bwMode="auto">
              <a:xfrm>
                <a:off x="2408" y="1671"/>
                <a:ext cx="565" cy="1690"/>
                <a:chOff x="2408" y="1671"/>
                <a:chExt cx="565" cy="1690"/>
              </a:xfrm>
            </p:grpSpPr>
            <p:sp>
              <p:nvSpPr>
                <p:cNvPr id="948" name="Freeform 340"/>
                <p:cNvSpPr>
                  <a:spLocks/>
                </p:cNvSpPr>
                <p:nvPr/>
              </p:nvSpPr>
              <p:spPr bwMode="auto">
                <a:xfrm>
                  <a:off x="2408" y="1671"/>
                  <a:ext cx="35" cy="60"/>
                </a:xfrm>
                <a:custGeom>
                  <a:avLst/>
                  <a:gdLst>
                    <a:gd name="T0" fmla="*/ 4 w 71"/>
                    <a:gd name="T1" fmla="*/ 2 h 120"/>
                    <a:gd name="T2" fmla="*/ 2 w 71"/>
                    <a:gd name="T3" fmla="*/ 2 h 120"/>
                    <a:gd name="T4" fmla="*/ 2 w 71"/>
                    <a:gd name="T5" fmla="*/ 4 h 120"/>
                    <a:gd name="T6" fmla="*/ 17 w 71"/>
                    <a:gd name="T7" fmla="*/ 4 h 120"/>
                    <a:gd name="T8" fmla="*/ 17 w 71"/>
                    <a:gd name="T9" fmla="*/ 0 h 120"/>
                    <a:gd name="T10" fmla="*/ 2 w 71"/>
                    <a:gd name="T11" fmla="*/ 0 h 120"/>
                    <a:gd name="T12" fmla="*/ 0 w 71"/>
                    <a:gd name="T13" fmla="*/ 0 h 120"/>
                    <a:gd name="T14" fmla="*/ 0 w 71"/>
                    <a:gd name="T15" fmla="*/ 2 h 120"/>
                    <a:gd name="T16" fmla="*/ 0 w 71"/>
                    <a:gd name="T17" fmla="*/ 30 h 120"/>
                    <a:gd name="T18" fmla="*/ 4 w 71"/>
                    <a:gd name="T19" fmla="*/ 30 h 120"/>
                    <a:gd name="T20" fmla="*/ 4 w 71"/>
                    <a:gd name="T21" fmla="*/ 2 h 12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1"/>
                    <a:gd name="T34" fmla="*/ 0 h 120"/>
                    <a:gd name="T35" fmla="*/ 71 w 71"/>
                    <a:gd name="T36" fmla="*/ 120 h 12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1" h="120">
                      <a:moveTo>
                        <a:pt x="16" y="7"/>
                      </a:moveTo>
                      <a:lnTo>
                        <a:pt x="8" y="7"/>
                      </a:lnTo>
                      <a:lnTo>
                        <a:pt x="8" y="14"/>
                      </a:lnTo>
                      <a:lnTo>
                        <a:pt x="71" y="14"/>
                      </a:lnTo>
                      <a:lnTo>
                        <a:pt x="71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20"/>
                      </a:lnTo>
                      <a:lnTo>
                        <a:pt x="16" y="120"/>
                      </a:lnTo>
                      <a:lnTo>
                        <a:pt x="16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49" name="Rectangle 341"/>
                <p:cNvSpPr>
                  <a:spLocks noChangeArrowheads="1"/>
                </p:cNvSpPr>
                <p:nvPr/>
              </p:nvSpPr>
              <p:spPr bwMode="auto">
                <a:xfrm>
                  <a:off x="2408" y="1752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50" name="Rectangle 342"/>
                <p:cNvSpPr>
                  <a:spLocks noChangeArrowheads="1"/>
                </p:cNvSpPr>
                <p:nvPr/>
              </p:nvSpPr>
              <p:spPr bwMode="auto">
                <a:xfrm>
                  <a:off x="2408" y="1829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51" name="Rectangle 343"/>
                <p:cNvSpPr>
                  <a:spLocks noChangeArrowheads="1"/>
                </p:cNvSpPr>
                <p:nvPr/>
              </p:nvSpPr>
              <p:spPr bwMode="auto">
                <a:xfrm>
                  <a:off x="2408" y="1907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52" name="Rectangle 344"/>
                <p:cNvSpPr>
                  <a:spLocks noChangeArrowheads="1"/>
                </p:cNvSpPr>
                <p:nvPr/>
              </p:nvSpPr>
              <p:spPr bwMode="auto">
                <a:xfrm>
                  <a:off x="2408" y="1984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53" name="Rectangle 345"/>
                <p:cNvSpPr>
                  <a:spLocks noChangeArrowheads="1"/>
                </p:cNvSpPr>
                <p:nvPr/>
              </p:nvSpPr>
              <p:spPr bwMode="auto">
                <a:xfrm>
                  <a:off x="2408" y="2061"/>
                  <a:ext cx="8" cy="5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54" name="Rectangle 346"/>
                <p:cNvSpPr>
                  <a:spLocks noChangeArrowheads="1"/>
                </p:cNvSpPr>
                <p:nvPr/>
              </p:nvSpPr>
              <p:spPr bwMode="auto">
                <a:xfrm>
                  <a:off x="2408" y="2139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55" name="Rectangle 347"/>
                <p:cNvSpPr>
                  <a:spLocks noChangeArrowheads="1"/>
                </p:cNvSpPr>
                <p:nvPr/>
              </p:nvSpPr>
              <p:spPr bwMode="auto">
                <a:xfrm>
                  <a:off x="2408" y="2216"/>
                  <a:ext cx="8" cy="5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56" name="Rectangle 348"/>
                <p:cNvSpPr>
                  <a:spLocks noChangeArrowheads="1"/>
                </p:cNvSpPr>
                <p:nvPr/>
              </p:nvSpPr>
              <p:spPr bwMode="auto">
                <a:xfrm>
                  <a:off x="2408" y="2294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57" name="Rectangle 349"/>
                <p:cNvSpPr>
                  <a:spLocks noChangeArrowheads="1"/>
                </p:cNvSpPr>
                <p:nvPr/>
              </p:nvSpPr>
              <p:spPr bwMode="auto">
                <a:xfrm>
                  <a:off x="2408" y="2371"/>
                  <a:ext cx="8" cy="5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58" name="Rectangle 350"/>
                <p:cNvSpPr>
                  <a:spLocks noChangeArrowheads="1"/>
                </p:cNvSpPr>
                <p:nvPr/>
              </p:nvSpPr>
              <p:spPr bwMode="auto">
                <a:xfrm>
                  <a:off x="2408" y="2449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59" name="Rectangle 351"/>
                <p:cNvSpPr>
                  <a:spLocks noChangeArrowheads="1"/>
                </p:cNvSpPr>
                <p:nvPr/>
              </p:nvSpPr>
              <p:spPr bwMode="auto">
                <a:xfrm>
                  <a:off x="2408" y="2526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60" name="Rectangle 352"/>
                <p:cNvSpPr>
                  <a:spLocks noChangeArrowheads="1"/>
                </p:cNvSpPr>
                <p:nvPr/>
              </p:nvSpPr>
              <p:spPr bwMode="auto">
                <a:xfrm>
                  <a:off x="2408" y="2604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61" name="Rectangle 353"/>
                <p:cNvSpPr>
                  <a:spLocks noChangeArrowheads="1"/>
                </p:cNvSpPr>
                <p:nvPr/>
              </p:nvSpPr>
              <p:spPr bwMode="auto">
                <a:xfrm>
                  <a:off x="2408" y="2681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62" name="Rectangle 354"/>
                <p:cNvSpPr>
                  <a:spLocks noChangeArrowheads="1"/>
                </p:cNvSpPr>
                <p:nvPr/>
              </p:nvSpPr>
              <p:spPr bwMode="auto">
                <a:xfrm>
                  <a:off x="2408" y="2759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63" name="Rectangle 355"/>
                <p:cNvSpPr>
                  <a:spLocks noChangeArrowheads="1"/>
                </p:cNvSpPr>
                <p:nvPr/>
              </p:nvSpPr>
              <p:spPr bwMode="auto">
                <a:xfrm>
                  <a:off x="2408" y="2836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64" name="Rectangle 356"/>
                <p:cNvSpPr>
                  <a:spLocks noChangeArrowheads="1"/>
                </p:cNvSpPr>
                <p:nvPr/>
              </p:nvSpPr>
              <p:spPr bwMode="auto">
                <a:xfrm>
                  <a:off x="2408" y="2913"/>
                  <a:ext cx="8" cy="5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65" name="Rectangle 357"/>
                <p:cNvSpPr>
                  <a:spLocks noChangeArrowheads="1"/>
                </p:cNvSpPr>
                <p:nvPr/>
              </p:nvSpPr>
              <p:spPr bwMode="auto">
                <a:xfrm>
                  <a:off x="2408" y="2991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66" name="Rectangle 358"/>
                <p:cNvSpPr>
                  <a:spLocks noChangeArrowheads="1"/>
                </p:cNvSpPr>
                <p:nvPr/>
              </p:nvSpPr>
              <p:spPr bwMode="auto">
                <a:xfrm>
                  <a:off x="2408" y="3068"/>
                  <a:ext cx="8" cy="5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67" name="Rectangle 359"/>
                <p:cNvSpPr>
                  <a:spLocks noChangeArrowheads="1"/>
                </p:cNvSpPr>
                <p:nvPr/>
              </p:nvSpPr>
              <p:spPr bwMode="auto">
                <a:xfrm>
                  <a:off x="2408" y="3146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68" name="Rectangle 360"/>
                <p:cNvSpPr>
                  <a:spLocks noChangeArrowheads="1"/>
                </p:cNvSpPr>
                <p:nvPr/>
              </p:nvSpPr>
              <p:spPr bwMode="auto">
                <a:xfrm>
                  <a:off x="2408" y="3223"/>
                  <a:ext cx="8" cy="5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69" name="Rectangle 361"/>
                <p:cNvSpPr>
                  <a:spLocks noChangeArrowheads="1"/>
                </p:cNvSpPr>
                <p:nvPr/>
              </p:nvSpPr>
              <p:spPr bwMode="auto">
                <a:xfrm>
                  <a:off x="2408" y="3301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70" name="Rectangle 362"/>
                <p:cNvSpPr>
                  <a:spLocks noChangeArrowheads="1"/>
                </p:cNvSpPr>
                <p:nvPr/>
              </p:nvSpPr>
              <p:spPr bwMode="auto">
                <a:xfrm>
                  <a:off x="2435" y="3353"/>
                  <a:ext cx="63" cy="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71" name="Rectangle 363"/>
                <p:cNvSpPr>
                  <a:spLocks noChangeArrowheads="1"/>
                </p:cNvSpPr>
                <p:nvPr/>
              </p:nvSpPr>
              <p:spPr bwMode="auto">
                <a:xfrm>
                  <a:off x="2522" y="3353"/>
                  <a:ext cx="62" cy="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72" name="Rectangle 364"/>
                <p:cNvSpPr>
                  <a:spLocks noChangeArrowheads="1"/>
                </p:cNvSpPr>
                <p:nvPr/>
              </p:nvSpPr>
              <p:spPr bwMode="auto">
                <a:xfrm>
                  <a:off x="2608" y="3353"/>
                  <a:ext cx="63" cy="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73" name="Rectangle 365"/>
                <p:cNvSpPr>
                  <a:spLocks noChangeArrowheads="1"/>
                </p:cNvSpPr>
                <p:nvPr/>
              </p:nvSpPr>
              <p:spPr bwMode="auto">
                <a:xfrm>
                  <a:off x="2694" y="3353"/>
                  <a:ext cx="63" cy="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74" name="Rectangle 366"/>
                <p:cNvSpPr>
                  <a:spLocks noChangeArrowheads="1"/>
                </p:cNvSpPr>
                <p:nvPr/>
              </p:nvSpPr>
              <p:spPr bwMode="auto">
                <a:xfrm>
                  <a:off x="2781" y="3353"/>
                  <a:ext cx="62" cy="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75" name="Rectangle 367"/>
                <p:cNvSpPr>
                  <a:spLocks noChangeArrowheads="1"/>
                </p:cNvSpPr>
                <p:nvPr/>
              </p:nvSpPr>
              <p:spPr bwMode="auto">
                <a:xfrm>
                  <a:off x="2867" y="3353"/>
                  <a:ext cx="63" cy="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76" name="Freeform 368"/>
                <p:cNvSpPr>
                  <a:spLocks/>
                </p:cNvSpPr>
                <p:nvPr/>
              </p:nvSpPr>
              <p:spPr bwMode="auto">
                <a:xfrm>
                  <a:off x="2953" y="3315"/>
                  <a:ext cx="20" cy="46"/>
                </a:xfrm>
                <a:custGeom>
                  <a:avLst/>
                  <a:gdLst>
                    <a:gd name="T0" fmla="*/ 0 w 39"/>
                    <a:gd name="T1" fmla="*/ 20 h 91"/>
                    <a:gd name="T2" fmla="*/ 0 w 39"/>
                    <a:gd name="T3" fmla="*/ 23 h 91"/>
                    <a:gd name="T4" fmla="*/ 8 w 39"/>
                    <a:gd name="T5" fmla="*/ 23 h 91"/>
                    <a:gd name="T6" fmla="*/ 10 w 39"/>
                    <a:gd name="T7" fmla="*/ 23 h 91"/>
                    <a:gd name="T8" fmla="*/ 10 w 39"/>
                    <a:gd name="T9" fmla="*/ 21 h 91"/>
                    <a:gd name="T10" fmla="*/ 10 w 39"/>
                    <a:gd name="T11" fmla="*/ 0 h 91"/>
                    <a:gd name="T12" fmla="*/ 6 w 39"/>
                    <a:gd name="T13" fmla="*/ 0 h 91"/>
                    <a:gd name="T14" fmla="*/ 6 w 39"/>
                    <a:gd name="T15" fmla="*/ 21 h 91"/>
                    <a:gd name="T16" fmla="*/ 8 w 39"/>
                    <a:gd name="T17" fmla="*/ 21 h 91"/>
                    <a:gd name="T18" fmla="*/ 8 w 39"/>
                    <a:gd name="T19" fmla="*/ 20 h 91"/>
                    <a:gd name="T20" fmla="*/ 0 w 39"/>
                    <a:gd name="T21" fmla="*/ 20 h 9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9"/>
                    <a:gd name="T34" fmla="*/ 0 h 91"/>
                    <a:gd name="T35" fmla="*/ 39 w 39"/>
                    <a:gd name="T36" fmla="*/ 91 h 9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9" h="91">
                      <a:moveTo>
                        <a:pt x="0" y="77"/>
                      </a:moveTo>
                      <a:lnTo>
                        <a:pt x="0" y="91"/>
                      </a:lnTo>
                      <a:lnTo>
                        <a:pt x="31" y="91"/>
                      </a:lnTo>
                      <a:lnTo>
                        <a:pt x="39" y="91"/>
                      </a:lnTo>
                      <a:lnTo>
                        <a:pt x="39" y="84"/>
                      </a:lnTo>
                      <a:lnTo>
                        <a:pt x="39" y="0"/>
                      </a:lnTo>
                      <a:lnTo>
                        <a:pt x="23" y="0"/>
                      </a:lnTo>
                      <a:lnTo>
                        <a:pt x="23" y="84"/>
                      </a:lnTo>
                      <a:lnTo>
                        <a:pt x="31" y="84"/>
                      </a:lnTo>
                      <a:lnTo>
                        <a:pt x="31" y="77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77" name="Rectangle 369"/>
                <p:cNvSpPr>
                  <a:spLocks noChangeArrowheads="1"/>
                </p:cNvSpPr>
                <p:nvPr/>
              </p:nvSpPr>
              <p:spPr bwMode="auto">
                <a:xfrm>
                  <a:off x="2965" y="3237"/>
                  <a:ext cx="8" cy="5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78" name="Rectangle 370"/>
                <p:cNvSpPr>
                  <a:spLocks noChangeArrowheads="1"/>
                </p:cNvSpPr>
                <p:nvPr/>
              </p:nvSpPr>
              <p:spPr bwMode="auto">
                <a:xfrm>
                  <a:off x="2965" y="3160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79" name="Rectangle 371"/>
                <p:cNvSpPr>
                  <a:spLocks noChangeArrowheads="1"/>
                </p:cNvSpPr>
                <p:nvPr/>
              </p:nvSpPr>
              <p:spPr bwMode="auto">
                <a:xfrm>
                  <a:off x="2965" y="3082"/>
                  <a:ext cx="8" cy="5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80" name="Rectangle 372"/>
                <p:cNvSpPr>
                  <a:spLocks noChangeArrowheads="1"/>
                </p:cNvSpPr>
                <p:nvPr/>
              </p:nvSpPr>
              <p:spPr bwMode="auto">
                <a:xfrm>
                  <a:off x="2965" y="3005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81" name="Rectangle 373"/>
                <p:cNvSpPr>
                  <a:spLocks noChangeArrowheads="1"/>
                </p:cNvSpPr>
                <p:nvPr/>
              </p:nvSpPr>
              <p:spPr bwMode="auto">
                <a:xfrm>
                  <a:off x="2965" y="2928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82" name="Rectangle 374"/>
                <p:cNvSpPr>
                  <a:spLocks noChangeArrowheads="1"/>
                </p:cNvSpPr>
                <p:nvPr/>
              </p:nvSpPr>
              <p:spPr bwMode="auto">
                <a:xfrm>
                  <a:off x="2965" y="2850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83" name="Rectangle 375"/>
                <p:cNvSpPr>
                  <a:spLocks noChangeArrowheads="1"/>
                </p:cNvSpPr>
                <p:nvPr/>
              </p:nvSpPr>
              <p:spPr bwMode="auto">
                <a:xfrm>
                  <a:off x="2965" y="2773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84" name="Rectangle 376"/>
                <p:cNvSpPr>
                  <a:spLocks noChangeArrowheads="1"/>
                </p:cNvSpPr>
                <p:nvPr/>
              </p:nvSpPr>
              <p:spPr bwMode="auto">
                <a:xfrm>
                  <a:off x="2965" y="2695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85" name="Rectangle 377"/>
                <p:cNvSpPr>
                  <a:spLocks noChangeArrowheads="1"/>
                </p:cNvSpPr>
                <p:nvPr/>
              </p:nvSpPr>
              <p:spPr bwMode="auto">
                <a:xfrm>
                  <a:off x="2965" y="2618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86" name="Rectangle 378"/>
                <p:cNvSpPr>
                  <a:spLocks noChangeArrowheads="1"/>
                </p:cNvSpPr>
                <p:nvPr/>
              </p:nvSpPr>
              <p:spPr bwMode="auto">
                <a:xfrm>
                  <a:off x="2965" y="2540"/>
                  <a:ext cx="8" cy="5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87" name="Rectangle 379"/>
                <p:cNvSpPr>
                  <a:spLocks noChangeArrowheads="1"/>
                </p:cNvSpPr>
                <p:nvPr/>
              </p:nvSpPr>
              <p:spPr bwMode="auto">
                <a:xfrm>
                  <a:off x="2965" y="2463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88" name="Rectangle 380"/>
                <p:cNvSpPr>
                  <a:spLocks noChangeArrowheads="1"/>
                </p:cNvSpPr>
                <p:nvPr/>
              </p:nvSpPr>
              <p:spPr bwMode="auto">
                <a:xfrm>
                  <a:off x="2965" y="2385"/>
                  <a:ext cx="8" cy="5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89" name="Rectangle 381"/>
                <p:cNvSpPr>
                  <a:spLocks noChangeArrowheads="1"/>
                </p:cNvSpPr>
                <p:nvPr/>
              </p:nvSpPr>
              <p:spPr bwMode="auto">
                <a:xfrm>
                  <a:off x="2965" y="2308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90" name="Rectangle 382"/>
                <p:cNvSpPr>
                  <a:spLocks noChangeArrowheads="1"/>
                </p:cNvSpPr>
                <p:nvPr/>
              </p:nvSpPr>
              <p:spPr bwMode="auto">
                <a:xfrm>
                  <a:off x="2965" y="2230"/>
                  <a:ext cx="8" cy="5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91" name="Rectangle 383"/>
                <p:cNvSpPr>
                  <a:spLocks noChangeArrowheads="1"/>
                </p:cNvSpPr>
                <p:nvPr/>
              </p:nvSpPr>
              <p:spPr bwMode="auto">
                <a:xfrm>
                  <a:off x="2965" y="2153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92" name="Rectangle 384"/>
                <p:cNvSpPr>
                  <a:spLocks noChangeArrowheads="1"/>
                </p:cNvSpPr>
                <p:nvPr/>
              </p:nvSpPr>
              <p:spPr bwMode="auto">
                <a:xfrm>
                  <a:off x="2965" y="2076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93" name="Rectangle 385"/>
                <p:cNvSpPr>
                  <a:spLocks noChangeArrowheads="1"/>
                </p:cNvSpPr>
                <p:nvPr/>
              </p:nvSpPr>
              <p:spPr bwMode="auto">
                <a:xfrm>
                  <a:off x="2965" y="1998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94" name="Rectangle 386"/>
                <p:cNvSpPr>
                  <a:spLocks noChangeArrowheads="1"/>
                </p:cNvSpPr>
                <p:nvPr/>
              </p:nvSpPr>
              <p:spPr bwMode="auto">
                <a:xfrm>
                  <a:off x="2965" y="1921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95" name="Rectangle 387"/>
                <p:cNvSpPr>
                  <a:spLocks noChangeArrowheads="1"/>
                </p:cNvSpPr>
                <p:nvPr/>
              </p:nvSpPr>
              <p:spPr bwMode="auto">
                <a:xfrm>
                  <a:off x="2965" y="1843"/>
                  <a:ext cx="8" cy="5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96" name="Rectangle 388"/>
                <p:cNvSpPr>
                  <a:spLocks noChangeArrowheads="1"/>
                </p:cNvSpPr>
                <p:nvPr/>
              </p:nvSpPr>
              <p:spPr bwMode="auto">
                <a:xfrm>
                  <a:off x="2965" y="1766"/>
                  <a:ext cx="8" cy="5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97" name="Rectangle 389"/>
                <p:cNvSpPr>
                  <a:spLocks noChangeArrowheads="1"/>
                </p:cNvSpPr>
                <p:nvPr/>
              </p:nvSpPr>
              <p:spPr bwMode="auto">
                <a:xfrm>
                  <a:off x="2965" y="1688"/>
                  <a:ext cx="8" cy="5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98" name="Rectangle 390"/>
                <p:cNvSpPr>
                  <a:spLocks noChangeArrowheads="1"/>
                </p:cNvSpPr>
                <p:nvPr/>
              </p:nvSpPr>
              <p:spPr bwMode="auto">
                <a:xfrm>
                  <a:off x="2898" y="1671"/>
                  <a:ext cx="63" cy="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999" name="Rectangle 391"/>
                <p:cNvSpPr>
                  <a:spLocks noChangeArrowheads="1"/>
                </p:cNvSpPr>
                <p:nvPr/>
              </p:nvSpPr>
              <p:spPr bwMode="auto">
                <a:xfrm>
                  <a:off x="2812" y="1671"/>
                  <a:ext cx="63" cy="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00" name="Rectangle 392"/>
                <p:cNvSpPr>
                  <a:spLocks noChangeArrowheads="1"/>
                </p:cNvSpPr>
                <p:nvPr/>
              </p:nvSpPr>
              <p:spPr bwMode="auto">
                <a:xfrm>
                  <a:off x="2726" y="1671"/>
                  <a:ext cx="62" cy="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01" name="Rectangle 393"/>
                <p:cNvSpPr>
                  <a:spLocks noChangeArrowheads="1"/>
                </p:cNvSpPr>
                <p:nvPr/>
              </p:nvSpPr>
              <p:spPr bwMode="auto">
                <a:xfrm>
                  <a:off x="2639" y="1671"/>
                  <a:ext cx="63" cy="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02" name="Rectangle 394"/>
                <p:cNvSpPr>
                  <a:spLocks noChangeArrowheads="1"/>
                </p:cNvSpPr>
                <p:nvPr/>
              </p:nvSpPr>
              <p:spPr bwMode="auto">
                <a:xfrm>
                  <a:off x="2553" y="1671"/>
                  <a:ext cx="63" cy="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03" name="Rectangle 395"/>
                <p:cNvSpPr>
                  <a:spLocks noChangeArrowheads="1"/>
                </p:cNvSpPr>
                <p:nvPr/>
              </p:nvSpPr>
              <p:spPr bwMode="auto">
                <a:xfrm>
                  <a:off x="2467" y="1671"/>
                  <a:ext cx="62" cy="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942" name="Rectangle 397"/>
              <p:cNvSpPr>
                <a:spLocks noChangeArrowheads="1"/>
              </p:cNvSpPr>
              <p:nvPr/>
            </p:nvSpPr>
            <p:spPr bwMode="auto">
              <a:xfrm>
                <a:off x="288" y="1459"/>
                <a:ext cx="187" cy="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" name="Rectangle 398"/>
              <p:cNvSpPr>
                <a:spLocks noChangeArrowheads="1"/>
              </p:cNvSpPr>
              <p:nvPr/>
            </p:nvSpPr>
            <p:spPr bwMode="auto">
              <a:xfrm>
                <a:off x="344" y="1492"/>
                <a:ext cx="9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" sz="2100" b="1">
                    <a:solidFill>
                      <a:srgbClr val="990000"/>
                    </a:solidFill>
                  </a:rPr>
                  <a:t>1</a:t>
                </a:r>
                <a:endParaRPr lang="es-ES"/>
              </a:p>
            </p:txBody>
          </p:sp>
          <p:sp>
            <p:nvSpPr>
              <p:cNvPr id="944" name="Rectangle 399"/>
              <p:cNvSpPr>
                <a:spLocks noChangeArrowheads="1"/>
              </p:cNvSpPr>
              <p:nvPr/>
            </p:nvSpPr>
            <p:spPr bwMode="auto">
              <a:xfrm>
                <a:off x="288" y="3276"/>
                <a:ext cx="187" cy="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5" name="Rectangle 400"/>
              <p:cNvSpPr>
                <a:spLocks noChangeArrowheads="1"/>
              </p:cNvSpPr>
              <p:nvPr/>
            </p:nvSpPr>
            <p:spPr bwMode="auto">
              <a:xfrm>
                <a:off x="344" y="3309"/>
                <a:ext cx="9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" sz="2100" b="1">
                    <a:solidFill>
                      <a:srgbClr val="990000"/>
                    </a:solidFill>
                  </a:rPr>
                  <a:t>2</a:t>
                </a:r>
                <a:endParaRPr lang="es-ES"/>
              </a:p>
            </p:txBody>
          </p:sp>
          <p:sp>
            <p:nvSpPr>
              <p:cNvPr id="946" name="Rectangle 401"/>
              <p:cNvSpPr>
                <a:spLocks noChangeArrowheads="1"/>
              </p:cNvSpPr>
              <p:nvPr/>
            </p:nvSpPr>
            <p:spPr bwMode="auto">
              <a:xfrm>
                <a:off x="1138" y="2304"/>
                <a:ext cx="187" cy="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7" name="Rectangle 402"/>
              <p:cNvSpPr>
                <a:spLocks noChangeArrowheads="1"/>
              </p:cNvSpPr>
              <p:nvPr/>
            </p:nvSpPr>
            <p:spPr bwMode="auto">
              <a:xfrm>
                <a:off x="1194" y="2337"/>
                <a:ext cx="9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" sz="2100" b="1">
                    <a:solidFill>
                      <a:srgbClr val="990000"/>
                    </a:solidFill>
                  </a:rPr>
                  <a:t>3</a:t>
                </a:r>
                <a:endParaRPr lang="es-ES"/>
              </a:p>
            </p:txBody>
          </p:sp>
        </p:grpSp>
      </p:grpSp>
      <p:sp>
        <p:nvSpPr>
          <p:cNvPr id="1180" name="1 Título"/>
          <p:cNvSpPr txBox="1">
            <a:spLocks/>
          </p:cNvSpPr>
          <p:nvPr/>
        </p:nvSpPr>
        <p:spPr>
          <a:xfrm>
            <a:off x="0" y="928670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"Weighted Average Cost of Capital” (%WACC) ó Costo Promedio Ponderado de Capital</a:t>
            </a: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tock Value Increasi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7704856" cy="3618734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67544" y="50131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dirty="0" smtClean="0">
                <a:latin typeface="+mj-lt"/>
                <a:ea typeface="+mj-ea"/>
                <a:cs typeface="+mj-cs"/>
              </a:rPr>
              <a:t>Acción de intercambio del bien mediante pago percibido entre compradores y vendedores</a:t>
            </a: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07496" y="6453336"/>
            <a:ext cx="4536504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dirty="0" smtClean="0">
                <a:latin typeface="+mj-lt"/>
                <a:ea typeface="+mj-ea"/>
                <a:cs typeface="+mj-cs"/>
              </a:rPr>
              <a:t>Mario González/Oct2011</a:t>
            </a: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33 Grupo"/>
          <p:cNvGrpSpPr/>
          <p:nvPr/>
        </p:nvGrpSpPr>
        <p:grpSpPr>
          <a:xfrm>
            <a:off x="46592" y="516084"/>
            <a:ext cx="9072626" cy="6143668"/>
            <a:chOff x="0" y="404664"/>
            <a:chExt cx="9144000" cy="6120680"/>
          </a:xfrm>
        </p:grpSpPr>
        <p:grpSp>
          <p:nvGrpSpPr>
            <p:cNvPr id="6" name="5 Grupo"/>
            <p:cNvGrpSpPr/>
            <p:nvPr/>
          </p:nvGrpSpPr>
          <p:grpSpPr>
            <a:xfrm>
              <a:off x="0" y="2852936"/>
              <a:ext cx="1656184" cy="1037190"/>
              <a:chOff x="0" y="0"/>
              <a:chExt cx="2654032" cy="1181206"/>
            </a:xfrm>
          </p:grpSpPr>
          <p:sp>
            <p:nvSpPr>
              <p:cNvPr id="7" name="6 Rectángulo redondeado"/>
              <p:cNvSpPr/>
              <p:nvPr/>
            </p:nvSpPr>
            <p:spPr>
              <a:xfrm>
                <a:off x="0" y="0"/>
                <a:ext cx="2654032" cy="1181206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7 Rectángulo"/>
              <p:cNvSpPr/>
              <p:nvPr/>
            </p:nvSpPr>
            <p:spPr>
              <a:xfrm>
                <a:off x="57662" y="57662"/>
                <a:ext cx="2538708" cy="10658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60960" rIns="121920" bIns="6096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kern="1200" dirty="0" smtClean="0"/>
                  <a:t>Organización</a:t>
                </a:r>
                <a:endParaRPr lang="es-ES" kern="1200" dirty="0"/>
              </a:p>
            </p:txBody>
          </p:sp>
        </p:grpSp>
        <p:grpSp>
          <p:nvGrpSpPr>
            <p:cNvPr id="10" name="9 Grupo"/>
            <p:cNvGrpSpPr/>
            <p:nvPr/>
          </p:nvGrpSpPr>
          <p:grpSpPr>
            <a:xfrm>
              <a:off x="2051720" y="2852936"/>
              <a:ext cx="1296144" cy="965182"/>
              <a:chOff x="0" y="-1"/>
              <a:chExt cx="2654031" cy="1181206"/>
            </a:xfrm>
          </p:grpSpPr>
          <p:sp>
            <p:nvSpPr>
              <p:cNvPr id="11" name="10 Rectángulo redondeado"/>
              <p:cNvSpPr/>
              <p:nvPr/>
            </p:nvSpPr>
            <p:spPr>
              <a:xfrm>
                <a:off x="0" y="-1"/>
                <a:ext cx="2654031" cy="1181206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11 Rectángulo"/>
              <p:cNvSpPr/>
              <p:nvPr/>
            </p:nvSpPr>
            <p:spPr>
              <a:xfrm>
                <a:off x="57662" y="57662"/>
                <a:ext cx="2538708" cy="10658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60960" rIns="121920" bIns="6096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dirty="0" smtClean="0"/>
                  <a:t>Empresa</a:t>
                </a:r>
                <a:endParaRPr lang="es-ES" kern="1200" dirty="0"/>
              </a:p>
            </p:txBody>
          </p:sp>
        </p:grpSp>
        <p:sp>
          <p:nvSpPr>
            <p:cNvPr id="13" name="12 Flecha derecha"/>
            <p:cNvSpPr/>
            <p:nvPr/>
          </p:nvSpPr>
          <p:spPr>
            <a:xfrm>
              <a:off x="1691680" y="3068960"/>
              <a:ext cx="360040" cy="57606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dirty="0"/>
            </a:p>
          </p:txBody>
        </p:sp>
        <p:sp>
          <p:nvSpPr>
            <p:cNvPr id="14" name="13 Flecha derecha"/>
            <p:cNvSpPr/>
            <p:nvPr/>
          </p:nvSpPr>
          <p:spPr>
            <a:xfrm>
              <a:off x="3419872" y="3068960"/>
              <a:ext cx="360040" cy="57606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dirty="0"/>
            </a:p>
          </p:txBody>
        </p:sp>
        <p:grpSp>
          <p:nvGrpSpPr>
            <p:cNvPr id="16" name="15 Grupo"/>
            <p:cNvGrpSpPr/>
            <p:nvPr/>
          </p:nvGrpSpPr>
          <p:grpSpPr>
            <a:xfrm>
              <a:off x="3779912" y="2852936"/>
              <a:ext cx="1296144" cy="965182"/>
              <a:chOff x="0" y="-1"/>
              <a:chExt cx="2654031" cy="1181206"/>
            </a:xfrm>
          </p:grpSpPr>
          <p:sp>
            <p:nvSpPr>
              <p:cNvPr id="17" name="16 Rectángulo redondeado"/>
              <p:cNvSpPr/>
              <p:nvPr/>
            </p:nvSpPr>
            <p:spPr>
              <a:xfrm>
                <a:off x="0" y="-1"/>
                <a:ext cx="2654031" cy="1181206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17 Rectángulo"/>
              <p:cNvSpPr/>
              <p:nvPr/>
            </p:nvSpPr>
            <p:spPr>
              <a:xfrm>
                <a:off x="57662" y="57662"/>
                <a:ext cx="2538708" cy="10658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60960" rIns="121920" bIns="6096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dirty="0" smtClean="0"/>
                  <a:t>Lucrativa</a:t>
                </a:r>
                <a:endParaRPr lang="es-ES" kern="1200" dirty="0"/>
              </a:p>
            </p:txBody>
          </p:sp>
        </p:grpSp>
        <p:grpSp>
          <p:nvGrpSpPr>
            <p:cNvPr id="19" name="18 Grupo"/>
            <p:cNvGrpSpPr/>
            <p:nvPr/>
          </p:nvGrpSpPr>
          <p:grpSpPr>
            <a:xfrm>
              <a:off x="3563888" y="4509120"/>
              <a:ext cx="1872208" cy="2016224"/>
              <a:chOff x="0" y="-1"/>
              <a:chExt cx="2654031" cy="1181206"/>
            </a:xfrm>
          </p:grpSpPr>
          <p:sp>
            <p:nvSpPr>
              <p:cNvPr id="20" name="19 Rectángulo redondeado"/>
              <p:cNvSpPr/>
              <p:nvPr/>
            </p:nvSpPr>
            <p:spPr>
              <a:xfrm>
                <a:off x="0" y="-1"/>
                <a:ext cx="2654031" cy="1181206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20 Rectángulo"/>
              <p:cNvSpPr/>
              <p:nvPr/>
            </p:nvSpPr>
            <p:spPr>
              <a:xfrm>
                <a:off x="57662" y="57662"/>
                <a:ext cx="2538708" cy="10658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60960" rIns="121920" bIns="6096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dirty="0" smtClean="0"/>
                  <a:t>Personalidad</a:t>
                </a:r>
              </a:p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kern="1200" dirty="0"/>
                  <a:t> </a:t>
                </a:r>
                <a:r>
                  <a:rPr lang="es-MX" kern="1200" dirty="0" smtClean="0"/>
                  <a:t>       Física</a:t>
                </a:r>
              </a:p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dirty="0" smtClean="0"/>
                  <a:t>        Moral</a:t>
                </a:r>
                <a:endParaRPr lang="es-MX" kern="1200" dirty="0" smtClean="0"/>
              </a:p>
            </p:txBody>
          </p:sp>
        </p:grpSp>
        <p:grpSp>
          <p:nvGrpSpPr>
            <p:cNvPr id="22" name="21 Grupo"/>
            <p:cNvGrpSpPr/>
            <p:nvPr/>
          </p:nvGrpSpPr>
          <p:grpSpPr>
            <a:xfrm>
              <a:off x="3851920" y="1484784"/>
              <a:ext cx="1296144" cy="965182"/>
              <a:chOff x="0" y="-1"/>
              <a:chExt cx="2654031" cy="1181206"/>
            </a:xfrm>
          </p:grpSpPr>
          <p:sp>
            <p:nvSpPr>
              <p:cNvPr id="23" name="22 Rectángulo redondeado"/>
              <p:cNvSpPr/>
              <p:nvPr/>
            </p:nvSpPr>
            <p:spPr>
              <a:xfrm>
                <a:off x="0" y="-1"/>
                <a:ext cx="2654031" cy="1181206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23 Rectángulo"/>
              <p:cNvSpPr/>
              <p:nvPr/>
            </p:nvSpPr>
            <p:spPr>
              <a:xfrm>
                <a:off x="57662" y="57662"/>
                <a:ext cx="2538708" cy="10658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60960" rIns="121920" bIns="6096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dirty="0" smtClean="0"/>
                  <a:t>No</a:t>
                </a:r>
              </a:p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dirty="0" smtClean="0"/>
                  <a:t>Lucrativa</a:t>
                </a:r>
                <a:endParaRPr lang="es-ES" kern="1200" dirty="0"/>
              </a:p>
            </p:txBody>
          </p:sp>
        </p:grpSp>
        <p:sp>
          <p:nvSpPr>
            <p:cNvPr id="25" name="24 Flecha doblada"/>
            <p:cNvSpPr/>
            <p:nvPr/>
          </p:nvSpPr>
          <p:spPr>
            <a:xfrm>
              <a:off x="3275856" y="1772816"/>
              <a:ext cx="432048" cy="936104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>
                <a:solidFill>
                  <a:schemeClr val="tx1"/>
                </a:solidFill>
              </a:endParaRPr>
            </a:p>
          </p:txBody>
        </p:sp>
        <p:sp>
          <p:nvSpPr>
            <p:cNvPr id="26" name="25 Cheurón"/>
            <p:cNvSpPr/>
            <p:nvPr/>
          </p:nvSpPr>
          <p:spPr>
            <a:xfrm>
              <a:off x="5148064" y="3140968"/>
              <a:ext cx="484632" cy="484632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>
                <a:solidFill>
                  <a:schemeClr val="tx1"/>
                </a:solidFill>
              </a:endParaRPr>
            </a:p>
          </p:txBody>
        </p:sp>
        <p:grpSp>
          <p:nvGrpSpPr>
            <p:cNvPr id="27" name="26 Grupo"/>
            <p:cNvGrpSpPr/>
            <p:nvPr/>
          </p:nvGrpSpPr>
          <p:grpSpPr>
            <a:xfrm>
              <a:off x="5580112" y="2924944"/>
              <a:ext cx="1339992" cy="990073"/>
              <a:chOff x="57662" y="57662"/>
              <a:chExt cx="2743815" cy="1211668"/>
            </a:xfrm>
          </p:grpSpPr>
          <p:sp>
            <p:nvSpPr>
              <p:cNvPr id="28" name="27 Rectángulo redondeado"/>
              <p:cNvSpPr/>
              <p:nvPr/>
            </p:nvSpPr>
            <p:spPr>
              <a:xfrm>
                <a:off x="147446" y="88124"/>
                <a:ext cx="2654031" cy="1181206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28 Rectángulo"/>
              <p:cNvSpPr/>
              <p:nvPr/>
            </p:nvSpPr>
            <p:spPr>
              <a:xfrm>
                <a:off x="57662" y="57662"/>
                <a:ext cx="2538708" cy="10658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60960" rIns="121920" bIns="6096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dirty="0" smtClean="0"/>
                  <a:t>Visión</a:t>
                </a:r>
                <a:endParaRPr lang="es-ES" kern="1200" dirty="0"/>
              </a:p>
            </p:txBody>
          </p:sp>
        </p:grpSp>
        <p:sp>
          <p:nvSpPr>
            <p:cNvPr id="30" name="29 Llamada de nube"/>
            <p:cNvSpPr/>
            <p:nvPr/>
          </p:nvSpPr>
          <p:spPr>
            <a:xfrm>
              <a:off x="6911752" y="2132856"/>
              <a:ext cx="2232248" cy="2376264"/>
            </a:xfrm>
            <a:prstGeom prst="cloudCallout">
              <a:avLst>
                <a:gd name="adj1" fmla="val -15422"/>
                <a:gd name="adj2" fmla="val 3586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 smtClean="0"/>
                <a:t>Crecer</a:t>
              </a:r>
            </a:p>
            <a:p>
              <a:pPr algn="ctr"/>
              <a:r>
                <a:rPr lang="es-MX" sz="1600" dirty="0" smtClean="0"/>
                <a:t>&amp;</a:t>
              </a:r>
            </a:p>
            <a:p>
              <a:pPr algn="ctr"/>
              <a:r>
                <a:rPr lang="es-MX" sz="1600" dirty="0" smtClean="0"/>
                <a:t>Rentabilidad</a:t>
              </a:r>
              <a:endParaRPr lang="es-ES" sz="1600" dirty="0"/>
            </a:p>
          </p:txBody>
        </p:sp>
        <p:sp>
          <p:nvSpPr>
            <p:cNvPr id="31" name="30 Rectángulo"/>
            <p:cNvSpPr/>
            <p:nvPr/>
          </p:nvSpPr>
          <p:spPr>
            <a:xfrm>
              <a:off x="6876256" y="5013176"/>
              <a:ext cx="2016224" cy="12326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dirty="0" smtClean="0"/>
                <a:t>Creación de Valor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600" dirty="0"/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dirty="0" smtClean="0"/>
                <a:t>Incrementar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dirty="0" smtClean="0"/>
                <a:t>%ROIC &gt; %WACC</a:t>
              </a:r>
              <a:endParaRPr lang="es-ES" sz="1600" dirty="0"/>
            </a:p>
          </p:txBody>
        </p:sp>
        <p:sp>
          <p:nvSpPr>
            <p:cNvPr id="32" name="1 Título"/>
            <p:cNvSpPr txBox="1">
              <a:spLocks/>
            </p:cNvSpPr>
            <p:nvPr/>
          </p:nvSpPr>
          <p:spPr>
            <a:xfrm>
              <a:off x="971600" y="476672"/>
              <a:ext cx="7632848" cy="43204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 lnSpcReduction="1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Rumbo o Objetivo</a:t>
              </a:r>
              <a:endPara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6407696" y="404664"/>
              <a:ext cx="2736304" cy="1473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dirty="0" smtClean="0"/>
                <a:t>Razones: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MX" sz="1400" dirty="0" smtClean="0"/>
                <a:t>Evaluar Rentabilidad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MX" sz="1400" dirty="0" smtClean="0"/>
                <a:t>Id. Fuentes de Valor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MX" sz="1400" dirty="0" smtClean="0"/>
                <a:t>Mezcla de Inversión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MX" sz="1400" dirty="0" smtClean="0"/>
                <a:t>Rep. Valor de Proyectos Inv.</a:t>
              </a:r>
              <a:endParaRPr lang="es-ES" sz="1400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971600" y="5714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Métodos de Valoración</a:t>
            </a: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1524000" y="1196752"/>
          <a:ext cx="65763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357290" y="2120808"/>
            <a:ext cx="67353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s-MX" dirty="0" smtClean="0"/>
              <a:t>Clásico</a:t>
            </a:r>
          </a:p>
          <a:p>
            <a:pPr marL="342900" indent="-342900"/>
            <a:r>
              <a:rPr lang="es-MX" dirty="0" smtClean="0"/>
              <a:t>	EV = CC + DN</a:t>
            </a:r>
          </a:p>
          <a:p>
            <a:pPr marL="800100" lvl="1" indent="-342900"/>
            <a:r>
              <a:rPr lang="es-MX" dirty="0" smtClean="0"/>
              <a:t>	Para Empresas Públicas CC = </a:t>
            </a:r>
            <a:r>
              <a:rPr lang="es-MX" dirty="0" err="1" smtClean="0"/>
              <a:t>prox</a:t>
            </a:r>
            <a:r>
              <a:rPr lang="es-MX" dirty="0" smtClean="0"/>
              <a:t> VC=</a:t>
            </a:r>
            <a:r>
              <a:rPr lang="es-MX" dirty="0" err="1" smtClean="0"/>
              <a:t>Num</a:t>
            </a:r>
            <a:r>
              <a:rPr lang="es-MX" dirty="0" smtClean="0"/>
              <a:t> acciones*$ acción</a:t>
            </a:r>
          </a:p>
          <a:p>
            <a:pPr marL="800100" lvl="1" indent="-342900"/>
            <a:endParaRPr lang="es-MX" dirty="0" smtClean="0"/>
          </a:p>
          <a:p>
            <a:pPr marL="350838" lvl="1" indent="-342900">
              <a:buFont typeface="Wingdings" pitchFamily="2" charset="2"/>
              <a:buChar char="ü"/>
            </a:pPr>
            <a:r>
              <a:rPr lang="es-MX" dirty="0" smtClean="0"/>
              <a:t>Ajustado ( M=</a:t>
            </a:r>
            <a:r>
              <a:rPr lang="es-MX" dirty="0" err="1" smtClean="0"/>
              <a:t>Multiplo</a:t>
            </a:r>
            <a:r>
              <a:rPr lang="es-MX" dirty="0" smtClean="0"/>
              <a:t>)</a:t>
            </a:r>
          </a:p>
          <a:p>
            <a:pPr marL="350838" lvl="1" indent="-342900"/>
            <a:r>
              <a:rPr lang="es-MX" dirty="0" smtClean="0"/>
              <a:t>	EV = M*EBITDA		E=M*I</a:t>
            </a:r>
          </a:p>
          <a:p>
            <a:pPr marL="350838" lvl="1" indent="-342900"/>
            <a:endParaRPr lang="es-MX" dirty="0" smtClean="0"/>
          </a:p>
          <a:p>
            <a:pPr marL="350838" lvl="1" indent="-342900">
              <a:buFont typeface="Wingdings" pitchFamily="2" charset="2"/>
              <a:buChar char="ü"/>
            </a:pPr>
            <a:r>
              <a:rPr lang="es-MX" dirty="0" smtClean="0"/>
              <a:t>Arranque o Liquidación  (ANM=Activo Neto de Valor Mercado)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4016008" y="785794"/>
            <a:ext cx="1176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/>
              <a:t>BALANCE</a:t>
            </a:r>
            <a:endParaRPr lang="es-MX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74805"/>
            <a:ext cx="8229600" cy="4525963"/>
          </a:xfrm>
        </p:spPr>
        <p:txBody>
          <a:bodyPr>
            <a:normAutofit/>
          </a:bodyPr>
          <a:lstStyle/>
          <a:p>
            <a:pPr marL="6350" indent="9525">
              <a:buNone/>
            </a:pPr>
            <a:r>
              <a:rPr lang="es-MX" sz="2000" dirty="0" smtClean="0"/>
              <a:t>Combinan información tanto de Balance como de Resultados</a:t>
            </a:r>
          </a:p>
          <a:p>
            <a:pPr marL="6350" indent="9525">
              <a:buNone/>
            </a:pPr>
            <a:endParaRPr lang="es-MX" sz="2000" dirty="0" smtClean="0"/>
          </a:p>
          <a:p>
            <a:pPr marL="546100" indent="-530225">
              <a:buFont typeface="Wingdings" pitchFamily="2" charset="2"/>
              <a:buChar char="ü"/>
            </a:pPr>
            <a:r>
              <a:rPr lang="es-MX" sz="2000" dirty="0" smtClean="0"/>
              <a:t>Método Aleman (K=Tasa Libre de Riesgo)</a:t>
            </a:r>
          </a:p>
          <a:p>
            <a:pPr marL="546100" indent="-530225">
              <a:buNone/>
            </a:pPr>
            <a:r>
              <a:rPr lang="es-MX" sz="2000" dirty="0" smtClean="0"/>
              <a:t>		EV = ½ [ ANM + (UN / K)]</a:t>
            </a:r>
          </a:p>
          <a:p>
            <a:pPr marL="546100" indent="-530225">
              <a:buNone/>
            </a:pPr>
            <a:endParaRPr lang="es-MX" sz="2000" dirty="0" smtClean="0"/>
          </a:p>
          <a:p>
            <a:pPr marL="546100" indent="-530225">
              <a:buFont typeface="Wingdings" pitchFamily="2" charset="2"/>
              <a:buChar char="ü"/>
            </a:pPr>
            <a:r>
              <a:rPr lang="es-MX" sz="2000" dirty="0" smtClean="0"/>
              <a:t>Método </a:t>
            </a:r>
            <a:r>
              <a:rPr lang="es-MX" sz="2000" dirty="0" err="1" smtClean="0"/>
              <a:t>Anglosajon</a:t>
            </a:r>
            <a:r>
              <a:rPr lang="es-MX" sz="2000" dirty="0" smtClean="0"/>
              <a:t> (CTN=Capital de Trabajo Neto)</a:t>
            </a:r>
          </a:p>
          <a:p>
            <a:pPr marL="546100" indent="-530225">
              <a:buNone/>
            </a:pPr>
            <a:r>
              <a:rPr lang="es-MX" sz="2000" dirty="0" smtClean="0"/>
              <a:t>	EV=ANM+[UN-(CTN*%K)]*VPN</a:t>
            </a:r>
          </a:p>
          <a:p>
            <a:pPr marL="546100" indent="-530225">
              <a:buNone/>
            </a:pPr>
            <a:endParaRPr lang="es-MX" sz="2000" dirty="0" smtClean="0"/>
          </a:p>
          <a:p>
            <a:pPr marL="546100" indent="-530225">
              <a:buNone/>
            </a:pPr>
            <a:r>
              <a:rPr lang="es-MX" sz="2000" dirty="0" smtClean="0"/>
              <a:t>Modelo de Desempeño &amp; Valoración Empresarial</a:t>
            </a:r>
          </a:p>
          <a:p>
            <a:pPr marL="6350" indent="9525">
              <a:buNone/>
            </a:pPr>
            <a:endParaRPr lang="es-MX" sz="2400" dirty="0" smtClean="0"/>
          </a:p>
          <a:p>
            <a:pPr marL="6350" indent="9525">
              <a:buNone/>
            </a:pPr>
            <a:endParaRPr lang="es-MX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4071934" y="681319"/>
            <a:ext cx="93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Mixto</a:t>
            </a:r>
            <a:endParaRPr lang="es-MX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71736" y="642918"/>
            <a:ext cx="4006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Valoración de </a:t>
            </a:r>
          </a:p>
          <a:p>
            <a:r>
              <a:rPr lang="es-MX" dirty="0" smtClean="0"/>
              <a:t>NOPAT : Net </a:t>
            </a:r>
            <a:r>
              <a:rPr lang="es-MX" dirty="0" err="1" smtClean="0"/>
              <a:t>Operating</a:t>
            </a:r>
            <a:r>
              <a:rPr lang="es-MX" dirty="0" smtClean="0"/>
              <a:t> </a:t>
            </a:r>
            <a:r>
              <a:rPr lang="es-MX" dirty="0" err="1" smtClean="0"/>
              <a:t>Profit</a:t>
            </a:r>
            <a:r>
              <a:rPr lang="es-MX" dirty="0" smtClean="0"/>
              <a:t> </a:t>
            </a:r>
            <a:r>
              <a:rPr lang="es-MX" dirty="0" err="1" smtClean="0"/>
              <a:t>After</a:t>
            </a:r>
            <a:r>
              <a:rPr lang="es-MX" dirty="0" smtClean="0"/>
              <a:t> </a:t>
            </a:r>
            <a:r>
              <a:rPr lang="es-MX" dirty="0" err="1" smtClean="0"/>
              <a:t>Taxes</a:t>
            </a:r>
            <a:endParaRPr lang="es-MX" dirty="0"/>
          </a:p>
        </p:txBody>
      </p:sp>
      <p:grpSp>
        <p:nvGrpSpPr>
          <p:cNvPr id="15" name="14 Grupo"/>
          <p:cNvGrpSpPr/>
          <p:nvPr/>
        </p:nvGrpSpPr>
        <p:grpSpPr>
          <a:xfrm>
            <a:off x="785786" y="1928803"/>
            <a:ext cx="1285884" cy="3786213"/>
            <a:chOff x="785786" y="1714489"/>
            <a:chExt cx="1285884" cy="4572031"/>
          </a:xfrm>
          <a:solidFill>
            <a:schemeClr val="accent1"/>
          </a:solidFill>
        </p:grpSpPr>
        <p:sp>
          <p:nvSpPr>
            <p:cNvPr id="4" name="3 Rectángulo"/>
            <p:cNvSpPr/>
            <p:nvPr/>
          </p:nvSpPr>
          <p:spPr>
            <a:xfrm>
              <a:off x="785786" y="1714489"/>
              <a:ext cx="1285884" cy="3786214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Ventas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785786" y="5485590"/>
              <a:ext cx="1285884" cy="800930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Utilidad</a:t>
              </a:r>
              <a:endParaRPr lang="es-MX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6 Rectángulo"/>
          <p:cNvSpPr/>
          <p:nvPr/>
        </p:nvSpPr>
        <p:spPr>
          <a:xfrm>
            <a:off x="2214546" y="1928802"/>
            <a:ext cx="1428760" cy="121444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Costos y Gastos  Operativos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214546" y="3325478"/>
            <a:ext cx="1428760" cy="4286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Depreciación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214546" y="3857628"/>
            <a:ext cx="1428760" cy="64294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Impuestos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214546" y="4572008"/>
            <a:ext cx="1428760" cy="4286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Financieros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857620" y="1928802"/>
            <a:ext cx="1357322" cy="178595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EBITDA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286380" y="3896982"/>
            <a:ext cx="1357322" cy="178595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EBITDA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858016" y="4809634"/>
            <a:ext cx="1643074" cy="85725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NOPAT</a:t>
            </a: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857488" y="714356"/>
            <a:ext cx="3473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FLUJO DE EFECTIVO / ECONOMICO</a:t>
            </a:r>
            <a:endParaRPr lang="es-MX" b="1" dirty="0"/>
          </a:p>
        </p:txBody>
      </p:sp>
      <p:grpSp>
        <p:nvGrpSpPr>
          <p:cNvPr id="8" name="7 Grupo"/>
          <p:cNvGrpSpPr/>
          <p:nvPr/>
        </p:nvGrpSpPr>
        <p:grpSpPr>
          <a:xfrm>
            <a:off x="642910" y="1540551"/>
            <a:ext cx="7035387" cy="4031589"/>
            <a:chOff x="642910" y="1214422"/>
            <a:chExt cx="7035387" cy="4031589"/>
          </a:xfrm>
        </p:grpSpPr>
        <p:sp>
          <p:nvSpPr>
            <p:cNvPr id="4" name="3 CuadroTexto"/>
            <p:cNvSpPr txBox="1"/>
            <p:nvPr/>
          </p:nvSpPr>
          <p:spPr>
            <a:xfrm>
              <a:off x="659757" y="1214422"/>
              <a:ext cx="31978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/>
                <a:t>NOPAT = EBIT – Impuesto	</a:t>
              </a:r>
            </a:p>
            <a:p>
              <a:r>
                <a:rPr lang="es-MX" dirty="0" smtClean="0"/>
                <a:t>FEN=NOPAT + </a:t>
              </a:r>
              <a:r>
                <a:rPr lang="es-MX" dirty="0" err="1" smtClean="0"/>
                <a:t>Depr</a:t>
              </a:r>
              <a:r>
                <a:rPr lang="es-MX" dirty="0" smtClean="0"/>
                <a:t> – CCT-</a:t>
              </a:r>
              <a:r>
                <a:rPr lang="es-MX" dirty="0" err="1" smtClean="0"/>
                <a:t>Capex</a:t>
              </a:r>
              <a:endParaRPr lang="es-MX" dirty="0" smtClean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642910" y="2099350"/>
              <a:ext cx="7035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/>
                <a:t>Basado en Teorema de </a:t>
              </a:r>
              <a:r>
                <a:rPr lang="es-MX" dirty="0" err="1" smtClean="0"/>
                <a:t>Modigliani</a:t>
              </a:r>
              <a:r>
                <a:rPr lang="es-MX" dirty="0" smtClean="0"/>
                <a:t> – Miller (NOPAT=Net </a:t>
              </a:r>
              <a:r>
                <a:rPr lang="es-MX" dirty="0" err="1" smtClean="0"/>
                <a:t>Oper</a:t>
              </a:r>
              <a:r>
                <a:rPr lang="es-MX" dirty="0" smtClean="0"/>
                <a:t> </a:t>
              </a:r>
              <a:r>
                <a:rPr lang="es-MX" dirty="0" err="1" smtClean="0"/>
                <a:t>Profit</a:t>
              </a:r>
              <a:r>
                <a:rPr lang="es-MX" dirty="0" smtClean="0"/>
                <a:t> A. </a:t>
              </a:r>
              <a:r>
                <a:rPr lang="es-MX" dirty="0" err="1" smtClean="0"/>
                <a:t>Tax</a:t>
              </a:r>
              <a:endParaRPr lang="es-MX" dirty="0" smtClean="0"/>
            </a:p>
            <a:p>
              <a:r>
                <a:rPr lang="es-MX" dirty="0" smtClean="0"/>
                <a:t>EV= (∑FEN*VPN) + DN</a:t>
              </a:r>
              <a:endParaRPr lang="es-MX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785786" y="3214686"/>
              <a:ext cx="5867953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Wingdings" pitchFamily="2" charset="2"/>
                <a:buChar char="ü"/>
              </a:pPr>
              <a:r>
                <a:rPr lang="es-MX" dirty="0" smtClean="0"/>
                <a:t>FEN descontados por el Costo Capital (% WACC : % CPPC)</a:t>
              </a:r>
            </a:p>
            <a:p>
              <a:pPr marL="342900" indent="-342900">
                <a:buFont typeface="Wingdings" pitchFamily="2" charset="2"/>
                <a:buChar char="ü"/>
              </a:pPr>
              <a:endParaRPr lang="es-MX" dirty="0" smtClean="0"/>
            </a:p>
            <a:p>
              <a:pPr marL="342900" indent="-342900">
                <a:buFont typeface="Wingdings" pitchFamily="2" charset="2"/>
                <a:buChar char="ü"/>
              </a:pPr>
              <a:r>
                <a:rPr lang="es-MX" dirty="0" smtClean="0"/>
                <a:t>EVA; </a:t>
              </a:r>
              <a:r>
                <a:rPr lang="es-MX" dirty="0" err="1" smtClean="0"/>
                <a:t>Economic</a:t>
              </a:r>
              <a:r>
                <a:rPr lang="es-MX" dirty="0" smtClean="0"/>
                <a:t> </a:t>
              </a:r>
              <a:r>
                <a:rPr lang="es-MX" dirty="0" err="1" smtClean="0"/>
                <a:t>Value</a:t>
              </a:r>
              <a:r>
                <a:rPr lang="es-MX" dirty="0" smtClean="0"/>
                <a:t> </a:t>
              </a:r>
              <a:r>
                <a:rPr lang="es-MX" dirty="0" err="1" smtClean="0"/>
                <a:t>Added</a:t>
              </a:r>
              <a:endParaRPr lang="es-MX" dirty="0" smtClean="0"/>
            </a:p>
            <a:p>
              <a:pPr marL="342900" indent="-342900"/>
              <a:r>
                <a:rPr lang="es-MX" dirty="0" smtClean="0"/>
                <a:t>	</a:t>
              </a:r>
            </a:p>
            <a:p>
              <a:pPr marL="342900" indent="-342900"/>
              <a:r>
                <a:rPr lang="es-MX" dirty="0" smtClean="0"/>
                <a:t>	EVA = NOPAT – (ANM * % WACC )</a:t>
              </a:r>
            </a:p>
            <a:p>
              <a:pPr marL="342900" indent="-342900"/>
              <a:r>
                <a:rPr lang="es-MX" dirty="0" smtClean="0"/>
                <a:t>	EVA = ANM * ( % ROIC - % WACC)</a:t>
              </a:r>
            </a:p>
            <a:p>
              <a:pPr marL="342900" indent="-342900"/>
              <a:r>
                <a:rPr lang="es-MX" dirty="0" smtClean="0"/>
                <a:t>	EV   = ANM + ∑ ( </a:t>
              </a:r>
              <a:r>
                <a:rPr lang="es-MX" dirty="0" err="1" smtClean="0"/>
                <a:t>EVA</a:t>
              </a:r>
              <a:r>
                <a:rPr lang="es-MX" baseline="-25000" dirty="0" err="1" smtClean="0"/>
                <a:t>n</a:t>
              </a:r>
              <a:r>
                <a:rPr lang="es-MX" dirty="0" smtClean="0"/>
                <a:t> * VPN)</a:t>
              </a:r>
              <a:endParaRPr lang="es-MX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857488" y="714356"/>
            <a:ext cx="3473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FLUJO DE EFECTIVO / ECONOMICO</a:t>
            </a:r>
            <a:endParaRPr lang="es-MX" b="1" dirty="0"/>
          </a:p>
        </p:txBody>
      </p:sp>
      <p:grpSp>
        <p:nvGrpSpPr>
          <p:cNvPr id="2" name="7 Grupo"/>
          <p:cNvGrpSpPr/>
          <p:nvPr/>
        </p:nvGrpSpPr>
        <p:grpSpPr>
          <a:xfrm>
            <a:off x="642910" y="1540551"/>
            <a:ext cx="7035387" cy="4031589"/>
            <a:chOff x="642910" y="1214422"/>
            <a:chExt cx="7035387" cy="4031589"/>
          </a:xfrm>
        </p:grpSpPr>
        <p:sp>
          <p:nvSpPr>
            <p:cNvPr id="4" name="3 CuadroTexto"/>
            <p:cNvSpPr txBox="1"/>
            <p:nvPr/>
          </p:nvSpPr>
          <p:spPr>
            <a:xfrm>
              <a:off x="659757" y="1214422"/>
              <a:ext cx="31978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/>
                <a:t>NOPAT = EBIT – Impuesto	</a:t>
              </a:r>
            </a:p>
            <a:p>
              <a:r>
                <a:rPr lang="es-MX" dirty="0" smtClean="0"/>
                <a:t>FEN=NOPAT + </a:t>
              </a:r>
              <a:r>
                <a:rPr lang="es-MX" dirty="0" err="1" smtClean="0"/>
                <a:t>Depr</a:t>
              </a:r>
              <a:r>
                <a:rPr lang="es-MX" dirty="0" smtClean="0"/>
                <a:t> – CCT-</a:t>
              </a:r>
              <a:r>
                <a:rPr lang="es-MX" dirty="0" err="1" smtClean="0"/>
                <a:t>Capex</a:t>
              </a:r>
              <a:endParaRPr lang="es-MX" dirty="0" smtClean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642910" y="2099350"/>
              <a:ext cx="7035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/>
                <a:t>Basado en Teorema de </a:t>
              </a:r>
              <a:r>
                <a:rPr lang="es-MX" dirty="0" err="1" smtClean="0"/>
                <a:t>Modigliani</a:t>
              </a:r>
              <a:r>
                <a:rPr lang="es-MX" dirty="0" smtClean="0"/>
                <a:t> – Miller (NOPAT=Net </a:t>
              </a:r>
              <a:r>
                <a:rPr lang="es-MX" dirty="0" err="1" smtClean="0"/>
                <a:t>Oper</a:t>
              </a:r>
              <a:r>
                <a:rPr lang="es-MX" dirty="0" smtClean="0"/>
                <a:t> </a:t>
              </a:r>
              <a:r>
                <a:rPr lang="es-MX" dirty="0" err="1" smtClean="0"/>
                <a:t>Profit</a:t>
              </a:r>
              <a:r>
                <a:rPr lang="es-MX" dirty="0" smtClean="0"/>
                <a:t> A. </a:t>
              </a:r>
              <a:r>
                <a:rPr lang="es-MX" dirty="0" err="1" smtClean="0"/>
                <a:t>Tax</a:t>
              </a:r>
              <a:endParaRPr lang="es-MX" dirty="0" smtClean="0"/>
            </a:p>
            <a:p>
              <a:r>
                <a:rPr lang="es-MX" dirty="0" smtClean="0"/>
                <a:t>EV= (∑FEN*VPN) + DN</a:t>
              </a:r>
              <a:endParaRPr lang="es-MX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785786" y="3214686"/>
              <a:ext cx="5867953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Wingdings" pitchFamily="2" charset="2"/>
                <a:buChar char="ü"/>
              </a:pPr>
              <a:r>
                <a:rPr lang="es-MX" dirty="0" smtClean="0"/>
                <a:t>FEN descontados por el Costo Capital (% WACC : % CPPC)</a:t>
              </a:r>
            </a:p>
            <a:p>
              <a:pPr marL="342900" indent="-342900">
                <a:buFont typeface="Wingdings" pitchFamily="2" charset="2"/>
                <a:buChar char="ü"/>
              </a:pPr>
              <a:endParaRPr lang="es-MX" dirty="0" smtClean="0"/>
            </a:p>
            <a:p>
              <a:pPr marL="342900" indent="-342900">
                <a:buFont typeface="Wingdings" pitchFamily="2" charset="2"/>
                <a:buChar char="ü"/>
              </a:pPr>
              <a:r>
                <a:rPr lang="es-MX" dirty="0" smtClean="0"/>
                <a:t>EVA; </a:t>
              </a:r>
              <a:r>
                <a:rPr lang="es-MX" dirty="0" err="1" smtClean="0"/>
                <a:t>Economic</a:t>
              </a:r>
              <a:r>
                <a:rPr lang="es-MX" dirty="0" smtClean="0"/>
                <a:t> </a:t>
              </a:r>
              <a:r>
                <a:rPr lang="es-MX" dirty="0" err="1" smtClean="0"/>
                <a:t>Value</a:t>
              </a:r>
              <a:r>
                <a:rPr lang="es-MX" dirty="0" smtClean="0"/>
                <a:t> </a:t>
              </a:r>
              <a:r>
                <a:rPr lang="es-MX" dirty="0" err="1" smtClean="0"/>
                <a:t>Added</a:t>
              </a:r>
              <a:endParaRPr lang="es-MX" dirty="0" smtClean="0"/>
            </a:p>
            <a:p>
              <a:pPr marL="342900" indent="-342900"/>
              <a:r>
                <a:rPr lang="es-MX" dirty="0" smtClean="0"/>
                <a:t>	</a:t>
              </a:r>
            </a:p>
            <a:p>
              <a:pPr marL="342900" indent="-342900"/>
              <a:r>
                <a:rPr lang="es-MX" dirty="0" smtClean="0"/>
                <a:t>	EVA = NOPAT – (ANM * % WACC )</a:t>
              </a:r>
            </a:p>
            <a:p>
              <a:pPr marL="342900" indent="-342900"/>
              <a:r>
                <a:rPr lang="es-MX" dirty="0" smtClean="0"/>
                <a:t>	EVA = ANM * ( % ROIC - % WACC)</a:t>
              </a:r>
            </a:p>
            <a:p>
              <a:pPr marL="342900" indent="-342900"/>
              <a:r>
                <a:rPr lang="es-MX" dirty="0" smtClean="0"/>
                <a:t>	EV   = ANM + ∑ ( </a:t>
              </a:r>
              <a:r>
                <a:rPr lang="es-MX" dirty="0" err="1" smtClean="0"/>
                <a:t>EVA</a:t>
              </a:r>
              <a:r>
                <a:rPr lang="es-MX" baseline="-25000" dirty="0" err="1" smtClean="0"/>
                <a:t>n</a:t>
              </a:r>
              <a:r>
                <a:rPr lang="es-MX" dirty="0" smtClean="0"/>
                <a:t> * VPN)</a:t>
              </a:r>
              <a:endParaRPr lang="es-MX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421</Words>
  <Application>Microsoft Office PowerPoint</Application>
  <PresentationFormat>Presentación en pantalla (4:3)</PresentationFormat>
  <Paragraphs>172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Lisgar Collegiate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Mario Gonzalez</dc:creator>
  <cp:lastModifiedBy>Mario.Gonzalez</cp:lastModifiedBy>
  <cp:revision>54</cp:revision>
  <dcterms:created xsi:type="dcterms:W3CDTF">2011-12-10T19:13:54Z</dcterms:created>
  <dcterms:modified xsi:type="dcterms:W3CDTF">2011-10-11T00:09:33Z</dcterms:modified>
</cp:coreProperties>
</file>